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3" r:id="rId3"/>
    <p:sldId id="259" r:id="rId4"/>
    <p:sldId id="302" r:id="rId5"/>
    <p:sldId id="303" r:id="rId6"/>
    <p:sldId id="316" r:id="rId7"/>
    <p:sldId id="317" r:id="rId8"/>
    <p:sldId id="304" r:id="rId9"/>
    <p:sldId id="266" r:id="rId10"/>
    <p:sldId id="268" r:id="rId11"/>
    <p:sldId id="300" r:id="rId12"/>
    <p:sldId id="292" r:id="rId13"/>
    <p:sldId id="308" r:id="rId14"/>
    <p:sldId id="299" r:id="rId15"/>
    <p:sldId id="271" r:id="rId16"/>
    <p:sldId id="356" r:id="rId17"/>
    <p:sldId id="318" r:id="rId18"/>
    <p:sldId id="279" r:id="rId19"/>
    <p:sldId id="280" r:id="rId20"/>
    <p:sldId id="297" r:id="rId21"/>
    <p:sldId id="306" r:id="rId22"/>
    <p:sldId id="314"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B7DCC-FB13-4DF2-B595-86DAC0B4855C}" v="2" dt="2022-12-20T01:59:4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3673"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sorterViewPr>
    <p:cViewPr>
      <p:scale>
        <a:sx n="80" d="100"/>
        <a:sy n="80" d="100"/>
      </p:scale>
      <p:origin x="0" y="-3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84254308-5F2F-40C8-A19F-CD2A024C639D}"/>
    <pc:docChg chg="modSld">
      <pc:chgData name="Mitchell Wand" userId="de9b44c55c049659" providerId="LiveId" clId="{84254308-5F2F-40C8-A19F-CD2A024C639D}" dt="2022-09-09T02:31:53.070" v="17" actId="20577"/>
      <pc:docMkLst>
        <pc:docMk/>
      </pc:docMkLst>
      <pc:sldChg chg="modSp mod">
        <pc:chgData name="Mitchell Wand" userId="de9b44c55c049659" providerId="LiveId" clId="{84254308-5F2F-40C8-A19F-CD2A024C639D}" dt="2022-09-09T02:31:53.070" v="17" actId="20577"/>
        <pc:sldMkLst>
          <pc:docMk/>
          <pc:sldMk cId="0" sldId="280"/>
        </pc:sldMkLst>
        <pc:spChg chg="mod">
          <ac:chgData name="Mitchell Wand" userId="de9b44c55c049659" providerId="LiveId" clId="{84254308-5F2F-40C8-A19F-CD2A024C639D}" dt="2022-09-09T02:31:53.070" v="17" actId="20577"/>
          <ac:spMkLst>
            <pc:docMk/>
            <pc:sldMk cId="0" sldId="280"/>
            <ac:spMk id="258" creationId="{00000000-0000-0000-0000-000000000000}"/>
          </ac:spMkLst>
        </pc:spChg>
      </pc:sldChg>
    </pc:docChg>
  </pc:docChgLst>
  <pc:docChgLst>
    <pc:chgData name="Mitchell Wand" userId="de9b44c55c049659" providerId="LiveId" clId="{83AB7DCC-FB13-4DF2-B595-86DAC0B4855C}"/>
    <pc:docChg chg="undo custSel addSld modSld sldOrd">
      <pc:chgData name="Mitchell Wand" userId="de9b44c55c049659" providerId="LiveId" clId="{83AB7DCC-FB13-4DF2-B595-86DAC0B4855C}" dt="2022-12-20T02:08:07.234" v="742" actId="20577"/>
      <pc:docMkLst>
        <pc:docMk/>
      </pc:docMkLst>
      <pc:sldChg chg="modSp mod">
        <pc:chgData name="Mitchell Wand" userId="de9b44c55c049659" providerId="LiveId" clId="{83AB7DCC-FB13-4DF2-B595-86DAC0B4855C}" dt="2022-12-20T01:45:16.323" v="249" actId="20577"/>
        <pc:sldMkLst>
          <pc:docMk/>
          <pc:sldMk cId="3191866407" sldId="299"/>
        </pc:sldMkLst>
        <pc:spChg chg="mod">
          <ac:chgData name="Mitchell Wand" userId="de9b44c55c049659" providerId="LiveId" clId="{83AB7DCC-FB13-4DF2-B595-86DAC0B4855C}" dt="2022-12-20T01:45:16.323" v="249" actId="20577"/>
          <ac:spMkLst>
            <pc:docMk/>
            <pc:sldMk cId="3191866407" sldId="299"/>
            <ac:spMk id="3" creationId="{3B13C7A6-A28D-4387-9F64-48979188D9B1}"/>
          </ac:spMkLst>
        </pc:spChg>
      </pc:sldChg>
      <pc:sldChg chg="modSp mod">
        <pc:chgData name="Mitchell Wand" userId="de9b44c55c049659" providerId="LiveId" clId="{83AB7DCC-FB13-4DF2-B595-86DAC0B4855C}" dt="2022-12-20T01:43:50.237" v="168" actId="20577"/>
        <pc:sldMkLst>
          <pc:docMk/>
          <pc:sldMk cId="504651817" sldId="308"/>
        </pc:sldMkLst>
        <pc:spChg chg="mod">
          <ac:chgData name="Mitchell Wand" userId="de9b44c55c049659" providerId="LiveId" clId="{83AB7DCC-FB13-4DF2-B595-86DAC0B4855C}" dt="2022-12-20T01:43:50.237" v="168" actId="20577"/>
          <ac:spMkLst>
            <pc:docMk/>
            <pc:sldMk cId="504651817" sldId="308"/>
            <ac:spMk id="3" creationId="{83E7DD52-8BF4-47F1-A03F-8790E75F276E}"/>
          </ac:spMkLst>
        </pc:spChg>
      </pc:sldChg>
      <pc:sldChg chg="addSp delSp modSp mod modNotesTx">
        <pc:chgData name="Mitchell Wand" userId="de9b44c55c049659" providerId="LiveId" clId="{83AB7DCC-FB13-4DF2-B595-86DAC0B4855C}" dt="2022-12-20T02:02:54.930" v="624" actId="6549"/>
        <pc:sldMkLst>
          <pc:docMk/>
          <pc:sldMk cId="2527724101" sldId="318"/>
        </pc:sldMkLst>
        <pc:spChg chg="mod">
          <ac:chgData name="Mitchell Wand" userId="de9b44c55c049659" providerId="LiveId" clId="{83AB7DCC-FB13-4DF2-B595-86DAC0B4855C}" dt="2022-12-20T01:52:25.259" v="444" actId="20577"/>
          <ac:spMkLst>
            <pc:docMk/>
            <pc:sldMk cId="2527724101" sldId="318"/>
            <ac:spMk id="2" creationId="{46CF8AAD-C000-4577-AEBC-F85F657FFE8C}"/>
          </ac:spMkLst>
        </pc:spChg>
        <pc:spChg chg="mod">
          <ac:chgData name="Mitchell Wand" userId="de9b44c55c049659" providerId="LiveId" clId="{83AB7DCC-FB13-4DF2-B595-86DAC0B4855C}" dt="2022-12-20T02:02:49.496" v="623" actId="20577"/>
          <ac:spMkLst>
            <pc:docMk/>
            <pc:sldMk cId="2527724101" sldId="318"/>
            <ac:spMk id="3" creationId="{3B13C7A6-A28D-4387-9F64-48979188D9B1}"/>
          </ac:spMkLst>
        </pc:spChg>
        <pc:spChg chg="mod">
          <ac:chgData name="Mitchell Wand" userId="de9b44c55c049659" providerId="LiveId" clId="{83AB7DCC-FB13-4DF2-B595-86DAC0B4855C}" dt="2022-12-20T02:02:27.126" v="619" actId="27636"/>
          <ac:spMkLst>
            <pc:docMk/>
            <pc:sldMk cId="2527724101" sldId="318"/>
            <ac:spMk id="5" creationId="{9E3EB6B5-1CBD-EBF7-9E2B-FDF2FC9DBE96}"/>
          </ac:spMkLst>
        </pc:spChg>
        <pc:graphicFrameChg chg="add del mod modGraphic">
          <ac:chgData name="Mitchell Wand" userId="de9b44c55c049659" providerId="LiveId" clId="{83AB7DCC-FB13-4DF2-B595-86DAC0B4855C}" dt="2022-12-20T01:57:30.027" v="537" actId="478"/>
          <ac:graphicFrameMkLst>
            <pc:docMk/>
            <pc:sldMk cId="2527724101" sldId="318"/>
            <ac:graphicFrameMk id="6" creationId="{80CD6EBD-EBD3-0E0A-768B-D348253B961A}"/>
          </ac:graphicFrameMkLst>
        </pc:graphicFrameChg>
        <pc:graphicFrameChg chg="add del mod modGraphic">
          <ac:chgData name="Mitchell Wand" userId="de9b44c55c049659" providerId="LiveId" clId="{83AB7DCC-FB13-4DF2-B595-86DAC0B4855C}" dt="2022-12-20T01:59:27.763" v="545" actId="21"/>
          <ac:graphicFrameMkLst>
            <pc:docMk/>
            <pc:sldMk cId="2527724101" sldId="318"/>
            <ac:graphicFrameMk id="8" creationId="{681FF368-9BD4-9D79-C538-7CBE52C3A340}"/>
          </ac:graphicFrameMkLst>
        </pc:graphicFrameChg>
        <pc:graphicFrameChg chg="add del mod modGraphic">
          <ac:chgData name="Mitchell Wand" userId="de9b44c55c049659" providerId="LiveId" clId="{83AB7DCC-FB13-4DF2-B595-86DAC0B4855C}" dt="2022-12-20T02:01:00.522" v="550" actId="478"/>
          <ac:graphicFrameMkLst>
            <pc:docMk/>
            <pc:sldMk cId="2527724101" sldId="318"/>
            <ac:graphicFrameMk id="9" creationId="{CF8161B6-9C14-D72F-636F-843774107A7D}"/>
          </ac:graphicFrameMkLst>
        </pc:graphicFrameChg>
        <pc:picChg chg="del">
          <ac:chgData name="Mitchell Wand" userId="de9b44c55c049659" providerId="LiveId" clId="{83AB7DCC-FB13-4DF2-B595-86DAC0B4855C}" dt="2022-12-20T01:53:19.448" v="485" actId="478"/>
          <ac:picMkLst>
            <pc:docMk/>
            <pc:sldMk cId="2527724101" sldId="318"/>
            <ac:picMk id="4" creationId="{CD25A98C-6460-DA1F-D73B-2EC23F2B0812}"/>
          </ac:picMkLst>
        </pc:picChg>
      </pc:sldChg>
      <pc:sldChg chg="modSp add mod ord">
        <pc:chgData name="Mitchell Wand" userId="de9b44c55c049659" providerId="LiveId" clId="{83AB7DCC-FB13-4DF2-B595-86DAC0B4855C}" dt="2022-12-20T02:08:07.234" v="742" actId="20577"/>
        <pc:sldMkLst>
          <pc:docMk/>
          <pc:sldMk cId="3217851107" sldId="356"/>
        </pc:sldMkLst>
        <pc:spChg chg="mod">
          <ac:chgData name="Mitchell Wand" userId="de9b44c55c049659" providerId="LiveId" clId="{83AB7DCC-FB13-4DF2-B595-86DAC0B4855C}" dt="2022-12-20T02:08:07.234" v="742" actId="20577"/>
          <ac:spMkLst>
            <pc:docMk/>
            <pc:sldMk cId="3217851107" sldId="356"/>
            <ac:spMk id="2" creationId="{46CF8AAD-C000-4577-AEBC-F85F657FFE8C}"/>
          </ac:spMkLst>
        </pc:spChg>
        <pc:spChg chg="mod">
          <ac:chgData name="Mitchell Wand" userId="de9b44c55c049659" providerId="LiveId" clId="{83AB7DCC-FB13-4DF2-B595-86DAC0B4855C}" dt="2022-12-20T02:06:43.656" v="629" actId="20577"/>
          <ac:spMkLst>
            <pc:docMk/>
            <pc:sldMk cId="3217851107" sldId="356"/>
            <ac:spMk id="3" creationId="{3B13C7A6-A28D-4387-9F64-48979188D9B1}"/>
          </ac:spMkLst>
        </pc:spChg>
        <pc:spChg chg="mod">
          <ac:chgData name="Mitchell Wand" userId="de9b44c55c049659" providerId="LiveId" clId="{83AB7DCC-FB13-4DF2-B595-86DAC0B4855C}" dt="2022-12-20T01:49:15.178" v="321" actId="5793"/>
          <ac:spMkLst>
            <pc:docMk/>
            <pc:sldMk cId="3217851107" sldId="356"/>
            <ac:spMk id="5" creationId="{9E3EB6B5-1CBD-EBF7-9E2B-FDF2FC9DBE96}"/>
          </ac:spMkLst>
        </pc:spChg>
      </pc:sldChg>
    </pc:docChg>
  </pc:docChgLst>
  <pc:docChgLst>
    <pc:chgData name="Mitchell Wand" userId="de9b44c55c049659" providerId="LiveId" clId="{D5DCE915-3EA3-44C5-B0FC-5B0576900331}"/>
    <pc:docChg chg="custSel modSld">
      <pc:chgData name="Mitchell Wand" userId="de9b44c55c049659" providerId="LiveId" clId="{D5DCE915-3EA3-44C5-B0FC-5B0576900331}" dt="2022-08-31T02:06:38.518" v="267" actId="20577"/>
      <pc:docMkLst>
        <pc:docMk/>
      </pc:docMkLst>
      <pc:sldChg chg="modSp mod">
        <pc:chgData name="Mitchell Wand" userId="de9b44c55c049659" providerId="LiveId" clId="{D5DCE915-3EA3-44C5-B0FC-5B0576900331}" dt="2022-08-31T01:58:28.114" v="205" actId="20577"/>
        <pc:sldMkLst>
          <pc:docMk/>
          <pc:sldMk cId="0" sldId="279"/>
        </pc:sldMkLst>
        <pc:spChg chg="mod">
          <ac:chgData name="Mitchell Wand" userId="de9b44c55c049659" providerId="LiveId" clId="{D5DCE915-3EA3-44C5-B0FC-5B0576900331}" dt="2022-08-31T01:58:28.114" v="205" actId="20577"/>
          <ac:spMkLst>
            <pc:docMk/>
            <pc:sldMk cId="0" sldId="279"/>
            <ac:spMk id="254" creationId="{00000000-0000-0000-0000-000000000000}"/>
          </ac:spMkLst>
        </pc:spChg>
      </pc:sldChg>
      <pc:sldChg chg="modSp mod">
        <pc:chgData name="Mitchell Wand" userId="de9b44c55c049659" providerId="LiveId" clId="{D5DCE915-3EA3-44C5-B0FC-5B0576900331}" dt="2022-08-31T02:00:53.565" v="262" actId="20577"/>
        <pc:sldMkLst>
          <pc:docMk/>
          <pc:sldMk cId="0" sldId="280"/>
        </pc:sldMkLst>
        <pc:spChg chg="mod">
          <ac:chgData name="Mitchell Wand" userId="de9b44c55c049659" providerId="LiveId" clId="{D5DCE915-3EA3-44C5-B0FC-5B0576900331}" dt="2022-08-31T02:00:53.565" v="262" actId="20577"/>
          <ac:spMkLst>
            <pc:docMk/>
            <pc:sldMk cId="0" sldId="280"/>
            <ac:spMk id="258" creationId="{00000000-0000-0000-0000-000000000000}"/>
          </ac:spMkLst>
        </pc:spChg>
      </pc:sldChg>
      <pc:sldChg chg="modSp mod">
        <pc:chgData name="Mitchell Wand" userId="de9b44c55c049659" providerId="LiveId" clId="{D5DCE915-3EA3-44C5-B0FC-5B0576900331}" dt="2022-08-31T01:57:24.054" v="137" actId="20577"/>
        <pc:sldMkLst>
          <pc:docMk/>
          <pc:sldMk cId="3191866407" sldId="299"/>
        </pc:sldMkLst>
        <pc:spChg chg="mod">
          <ac:chgData name="Mitchell Wand" userId="de9b44c55c049659" providerId="LiveId" clId="{D5DCE915-3EA3-44C5-B0FC-5B0576900331}" dt="2022-08-31T01:57:24.054" v="137" actId="20577"/>
          <ac:spMkLst>
            <pc:docMk/>
            <pc:sldMk cId="3191866407" sldId="299"/>
            <ac:spMk id="3" creationId="{3B13C7A6-A28D-4387-9F64-48979188D9B1}"/>
          </ac:spMkLst>
        </pc:spChg>
      </pc:sldChg>
      <pc:sldChg chg="modSp mod">
        <pc:chgData name="Mitchell Wand" userId="de9b44c55c049659" providerId="LiveId" clId="{D5DCE915-3EA3-44C5-B0FC-5B0576900331}" dt="2022-08-31T01:55:49.701" v="64" actId="27636"/>
        <pc:sldMkLst>
          <pc:docMk/>
          <pc:sldMk cId="1165156964" sldId="300"/>
        </pc:sldMkLst>
        <pc:spChg chg="mod">
          <ac:chgData name="Mitchell Wand" userId="de9b44c55c049659" providerId="LiveId" clId="{D5DCE915-3EA3-44C5-B0FC-5B0576900331}" dt="2022-08-31T01:55:49.701" v="64" actId="27636"/>
          <ac:spMkLst>
            <pc:docMk/>
            <pc:sldMk cId="1165156964" sldId="300"/>
            <ac:spMk id="3" creationId="{2F14D664-92BF-4A0F-A0F9-34716F35F125}"/>
          </ac:spMkLst>
        </pc:spChg>
      </pc:sldChg>
      <pc:sldChg chg="modSp mod">
        <pc:chgData name="Mitchell Wand" userId="de9b44c55c049659" providerId="LiveId" clId="{D5DCE915-3EA3-44C5-B0FC-5B0576900331}" dt="2022-08-31T01:55:05.279" v="55" actId="114"/>
        <pc:sldMkLst>
          <pc:docMk/>
          <pc:sldMk cId="504651817" sldId="308"/>
        </pc:sldMkLst>
        <pc:spChg chg="mod">
          <ac:chgData name="Mitchell Wand" userId="de9b44c55c049659" providerId="LiveId" clId="{D5DCE915-3EA3-44C5-B0FC-5B0576900331}" dt="2022-08-31T01:55:05.279" v="55" actId="114"/>
          <ac:spMkLst>
            <pc:docMk/>
            <pc:sldMk cId="504651817" sldId="308"/>
            <ac:spMk id="3" creationId="{83E7DD52-8BF4-47F1-A03F-8790E75F276E}"/>
          </ac:spMkLst>
        </pc:spChg>
      </pc:sldChg>
      <pc:sldChg chg="modSp mod modNotesTx">
        <pc:chgData name="Mitchell Wand" userId="de9b44c55c049659" providerId="LiveId" clId="{D5DCE915-3EA3-44C5-B0FC-5B0576900331}" dt="2022-08-31T02:06:38.518" v="267" actId="20577"/>
        <pc:sldMkLst>
          <pc:docMk/>
          <pc:sldMk cId="2527724101" sldId="318"/>
        </pc:sldMkLst>
        <pc:spChg chg="mod">
          <ac:chgData name="Mitchell Wand" userId="de9b44c55c049659" providerId="LiveId" clId="{D5DCE915-3EA3-44C5-B0FC-5B0576900331}" dt="2022-08-31T01:57:45.198" v="144" actId="20577"/>
          <ac:spMkLst>
            <pc:docMk/>
            <pc:sldMk cId="2527724101" sldId="318"/>
            <ac:spMk id="3" creationId="{3B13C7A6-A28D-4387-9F64-48979188D9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1EFEC-C9B1-49E3-A34F-C01EEAC2E01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6390E51-8E84-4D2D-ACC1-D4655523E222}">
      <dgm:prSet phldrT="[Text]"/>
      <dgm:spPr/>
      <dgm:t>
        <a:bodyPr/>
        <a:lstStyle/>
        <a:p>
          <a:r>
            <a:rPr lang="en-US" dirty="0"/>
            <a:t>Write/Refine Requirements</a:t>
          </a:r>
        </a:p>
      </dgm:t>
    </dgm:pt>
    <dgm:pt modelId="{16C85C0A-9523-46DC-9EB5-008628B405F8}" type="parTrans" cxnId="{319B4BED-EC53-4AE3-B421-8A3D309E36C0}">
      <dgm:prSet/>
      <dgm:spPr/>
      <dgm:t>
        <a:bodyPr/>
        <a:lstStyle/>
        <a:p>
          <a:endParaRPr lang="en-US"/>
        </a:p>
      </dgm:t>
    </dgm:pt>
    <dgm:pt modelId="{480E5FD8-F9F2-472D-A808-1515466E603C}" type="sibTrans" cxnId="{319B4BED-EC53-4AE3-B421-8A3D309E36C0}">
      <dgm:prSet/>
      <dgm:spPr/>
      <dgm:t>
        <a:bodyPr/>
        <a:lstStyle/>
        <a:p>
          <a:endParaRPr lang="en-US"/>
        </a:p>
      </dgm:t>
    </dgm:pt>
    <dgm:pt modelId="{AA31B552-E30C-410D-BD09-43F3E1296C60}">
      <dgm:prSet phldrT="[Text]"/>
      <dgm:spPr/>
      <dgm:t>
        <a:bodyPr/>
        <a:lstStyle/>
        <a:p>
          <a:r>
            <a:rPr lang="en-US" dirty="0"/>
            <a:t>Create Tests</a:t>
          </a:r>
        </a:p>
      </dgm:t>
    </dgm:pt>
    <dgm:pt modelId="{D845B631-06AF-4AE5-ABB1-C5505A9C30C4}" type="parTrans" cxnId="{67EB8441-7FCF-4362-A007-BCB5647B455A}">
      <dgm:prSet/>
      <dgm:spPr/>
      <dgm:t>
        <a:bodyPr/>
        <a:lstStyle/>
        <a:p>
          <a:endParaRPr lang="en-US"/>
        </a:p>
      </dgm:t>
    </dgm:pt>
    <dgm:pt modelId="{EBA8B305-5009-45AF-945B-8B1FE02D2C6F}" type="sibTrans" cxnId="{67EB8441-7FCF-4362-A007-BCB5647B455A}">
      <dgm:prSet/>
      <dgm:spPr/>
      <dgm:t>
        <a:bodyPr/>
        <a:lstStyle/>
        <a:p>
          <a:endParaRPr lang="en-US"/>
        </a:p>
      </dgm:t>
    </dgm:pt>
    <dgm:pt modelId="{7141A0D0-05D7-46A2-9949-67E73A99EB4B}">
      <dgm:prSet phldrT="[Text]"/>
      <dgm:spPr/>
      <dgm:t>
        <a:bodyPr/>
        <a:lstStyle/>
        <a:p>
          <a:r>
            <a:rPr lang="en-US" dirty="0"/>
            <a:t>Code</a:t>
          </a:r>
        </a:p>
      </dgm:t>
    </dgm:pt>
    <dgm:pt modelId="{A999F715-7DC2-42C6-A0EA-5B0711E4B65A}" type="parTrans" cxnId="{72316F0E-A6F5-45C5-A12A-4C62444D5E9E}">
      <dgm:prSet/>
      <dgm:spPr/>
      <dgm:t>
        <a:bodyPr/>
        <a:lstStyle/>
        <a:p>
          <a:endParaRPr lang="en-US"/>
        </a:p>
      </dgm:t>
    </dgm:pt>
    <dgm:pt modelId="{01AFDC11-EF4F-492A-8A5D-FDE8BFC3A851}" type="sibTrans" cxnId="{72316F0E-A6F5-45C5-A12A-4C62444D5E9E}">
      <dgm:prSet/>
      <dgm:spPr/>
      <dgm:t>
        <a:bodyPr/>
        <a:lstStyle/>
        <a:p>
          <a:endParaRPr lang="en-US"/>
        </a:p>
      </dgm:t>
    </dgm:pt>
    <dgm:pt modelId="{0DEAC1FA-AC59-4FD6-A5BF-0751D0D184FC}">
      <dgm:prSet phldrT="[Text]"/>
      <dgm:spPr/>
      <dgm:t>
        <a:bodyPr/>
        <a:lstStyle/>
        <a:p>
          <a:r>
            <a:rPr lang="en-US" dirty="0"/>
            <a:t>Debug or Redesign until Tests Pass</a:t>
          </a:r>
        </a:p>
      </dgm:t>
    </dgm:pt>
    <dgm:pt modelId="{3148B4B3-6C29-486A-B205-9D5BD4777571}" type="parTrans" cxnId="{F2E6AF0C-1049-48B3-8918-7422BA3887EC}">
      <dgm:prSet/>
      <dgm:spPr/>
      <dgm:t>
        <a:bodyPr/>
        <a:lstStyle/>
        <a:p>
          <a:endParaRPr lang="en-US"/>
        </a:p>
      </dgm:t>
    </dgm:pt>
    <dgm:pt modelId="{E279BF61-6153-4A4C-884F-295BA3A19BE4}" type="sibTrans" cxnId="{F2E6AF0C-1049-48B3-8918-7422BA3887EC}">
      <dgm:prSet/>
      <dgm:spPr/>
      <dgm:t>
        <a:bodyPr/>
        <a:lstStyle/>
        <a:p>
          <a:endParaRPr lang="en-US"/>
        </a:p>
      </dgm:t>
    </dgm:pt>
    <dgm:pt modelId="{0C785CBB-9C75-4338-8063-F73BDAA581A7}">
      <dgm:prSet phldrT="[Text]"/>
      <dgm:spPr/>
      <dgm:t>
        <a:bodyPr/>
        <a:lstStyle/>
        <a:p>
          <a:r>
            <a:rPr lang="en-US" dirty="0"/>
            <a:t>Deploy/Collect Feedback</a:t>
          </a:r>
        </a:p>
      </dgm:t>
    </dgm:pt>
    <dgm:pt modelId="{0FCE6097-E231-40C7-A63A-CB2CF4063462}" type="parTrans" cxnId="{CBCBFE63-BAE8-4284-AA98-E5FF44DB3E17}">
      <dgm:prSet/>
      <dgm:spPr/>
      <dgm:t>
        <a:bodyPr/>
        <a:lstStyle/>
        <a:p>
          <a:endParaRPr lang="en-US"/>
        </a:p>
      </dgm:t>
    </dgm:pt>
    <dgm:pt modelId="{2FDEEBE1-BB1A-4721-899B-FC48F8E7A061}" type="sibTrans" cxnId="{CBCBFE63-BAE8-4284-AA98-E5FF44DB3E17}">
      <dgm:prSet/>
      <dgm:spPr/>
      <dgm:t>
        <a:bodyPr/>
        <a:lstStyle/>
        <a:p>
          <a:endParaRPr lang="en-US"/>
        </a:p>
      </dgm:t>
    </dgm:pt>
    <dgm:pt modelId="{5D83264D-F368-4CE7-9399-B61FFB31A812}">
      <dgm:prSet phldrT="[Text]"/>
      <dgm:spPr/>
      <dgm:t>
        <a:bodyPr/>
        <a:lstStyle/>
        <a:p>
          <a:r>
            <a:rPr lang="en-US" dirty="0"/>
            <a:t>Design</a:t>
          </a:r>
        </a:p>
      </dgm:t>
    </dgm:pt>
    <dgm:pt modelId="{D3550C7A-A61F-4CC7-8622-C64E441EF7AC}" type="parTrans" cxnId="{71247BF3-58D2-419D-90C6-B88DA0C73CAE}">
      <dgm:prSet/>
      <dgm:spPr/>
      <dgm:t>
        <a:bodyPr/>
        <a:lstStyle/>
        <a:p>
          <a:endParaRPr lang="en-US"/>
        </a:p>
      </dgm:t>
    </dgm:pt>
    <dgm:pt modelId="{96DC8077-0E63-4215-ACB2-B36495CF0598}" type="sibTrans" cxnId="{71247BF3-58D2-419D-90C6-B88DA0C73CAE}">
      <dgm:prSet/>
      <dgm:spPr/>
      <dgm:t>
        <a:bodyPr/>
        <a:lstStyle/>
        <a:p>
          <a:endParaRPr lang="en-US"/>
        </a:p>
      </dgm:t>
    </dgm:pt>
    <dgm:pt modelId="{1EDA031B-5FC4-4A61-B04F-B07383585D94}" type="pres">
      <dgm:prSet presAssocID="{B9D1EFEC-C9B1-49E3-A34F-C01EEAC2E010}" presName="cycle" presStyleCnt="0">
        <dgm:presLayoutVars>
          <dgm:dir/>
          <dgm:resizeHandles val="exact"/>
        </dgm:presLayoutVars>
      </dgm:prSet>
      <dgm:spPr/>
    </dgm:pt>
    <dgm:pt modelId="{443FE72E-CE70-4F1C-A498-9BD4C6C3DA2E}" type="pres">
      <dgm:prSet presAssocID="{B6390E51-8E84-4D2D-ACC1-D4655523E222}" presName="node" presStyleLbl="node1" presStyleIdx="0" presStyleCnt="6">
        <dgm:presLayoutVars>
          <dgm:bulletEnabled val="1"/>
        </dgm:presLayoutVars>
      </dgm:prSet>
      <dgm:spPr/>
    </dgm:pt>
    <dgm:pt modelId="{047856D3-853C-43A1-AC00-E00246168A63}" type="pres">
      <dgm:prSet presAssocID="{B6390E51-8E84-4D2D-ACC1-D4655523E222}" presName="spNode" presStyleCnt="0"/>
      <dgm:spPr/>
    </dgm:pt>
    <dgm:pt modelId="{F235A583-D0D5-4CA1-BB0E-C11037841828}" type="pres">
      <dgm:prSet presAssocID="{480E5FD8-F9F2-472D-A808-1515466E603C}" presName="sibTrans" presStyleLbl="sibTrans1D1" presStyleIdx="0" presStyleCnt="6"/>
      <dgm:spPr/>
    </dgm:pt>
    <dgm:pt modelId="{0F2EC9BA-70B9-4BF0-8A47-A5EF5FA1ABC6}" type="pres">
      <dgm:prSet presAssocID="{AA31B552-E30C-410D-BD09-43F3E1296C60}" presName="node" presStyleLbl="node1" presStyleIdx="1" presStyleCnt="6">
        <dgm:presLayoutVars>
          <dgm:bulletEnabled val="1"/>
        </dgm:presLayoutVars>
      </dgm:prSet>
      <dgm:spPr/>
    </dgm:pt>
    <dgm:pt modelId="{E1BE306A-5394-42EB-9DB4-7DB0EC994C7F}" type="pres">
      <dgm:prSet presAssocID="{AA31B552-E30C-410D-BD09-43F3E1296C60}" presName="spNode" presStyleCnt="0"/>
      <dgm:spPr/>
    </dgm:pt>
    <dgm:pt modelId="{A01B61D7-3641-4BC7-A763-2AB54764981B}" type="pres">
      <dgm:prSet presAssocID="{EBA8B305-5009-45AF-945B-8B1FE02D2C6F}" presName="sibTrans" presStyleLbl="sibTrans1D1" presStyleIdx="1" presStyleCnt="6"/>
      <dgm:spPr/>
    </dgm:pt>
    <dgm:pt modelId="{0E50A438-10B6-4828-A1F9-3271612D31ED}" type="pres">
      <dgm:prSet presAssocID="{5D83264D-F368-4CE7-9399-B61FFB31A812}" presName="node" presStyleLbl="node1" presStyleIdx="2" presStyleCnt="6">
        <dgm:presLayoutVars>
          <dgm:bulletEnabled val="1"/>
        </dgm:presLayoutVars>
      </dgm:prSet>
      <dgm:spPr/>
    </dgm:pt>
    <dgm:pt modelId="{8046E420-BF0D-47D8-B2CA-09A1570AD0A7}" type="pres">
      <dgm:prSet presAssocID="{5D83264D-F368-4CE7-9399-B61FFB31A812}" presName="spNode" presStyleCnt="0"/>
      <dgm:spPr/>
    </dgm:pt>
    <dgm:pt modelId="{3D588F75-6200-47A3-AB67-C1E8F6733162}" type="pres">
      <dgm:prSet presAssocID="{96DC8077-0E63-4215-ACB2-B36495CF0598}" presName="sibTrans" presStyleLbl="sibTrans1D1" presStyleIdx="2" presStyleCnt="6"/>
      <dgm:spPr/>
    </dgm:pt>
    <dgm:pt modelId="{85C38E4A-D3D6-499E-A969-4D27028C93FA}" type="pres">
      <dgm:prSet presAssocID="{7141A0D0-05D7-46A2-9949-67E73A99EB4B}" presName="node" presStyleLbl="node1" presStyleIdx="3" presStyleCnt="6">
        <dgm:presLayoutVars>
          <dgm:bulletEnabled val="1"/>
        </dgm:presLayoutVars>
      </dgm:prSet>
      <dgm:spPr/>
    </dgm:pt>
    <dgm:pt modelId="{F95B6BF1-D7EB-4211-98CB-01E807A1A14A}" type="pres">
      <dgm:prSet presAssocID="{7141A0D0-05D7-46A2-9949-67E73A99EB4B}" presName="spNode" presStyleCnt="0"/>
      <dgm:spPr/>
    </dgm:pt>
    <dgm:pt modelId="{81CE1FB1-3128-4009-9340-67945B9A719B}" type="pres">
      <dgm:prSet presAssocID="{01AFDC11-EF4F-492A-8A5D-FDE8BFC3A851}" presName="sibTrans" presStyleLbl="sibTrans1D1" presStyleIdx="3" presStyleCnt="6"/>
      <dgm:spPr/>
    </dgm:pt>
    <dgm:pt modelId="{1C4C8406-A3BE-42D5-875A-30B07566F869}" type="pres">
      <dgm:prSet presAssocID="{0DEAC1FA-AC59-4FD6-A5BF-0751D0D184FC}" presName="node" presStyleLbl="node1" presStyleIdx="4" presStyleCnt="6">
        <dgm:presLayoutVars>
          <dgm:bulletEnabled val="1"/>
        </dgm:presLayoutVars>
      </dgm:prSet>
      <dgm:spPr/>
    </dgm:pt>
    <dgm:pt modelId="{888D9ABF-DEE9-427C-84E7-91FB5840D148}" type="pres">
      <dgm:prSet presAssocID="{0DEAC1FA-AC59-4FD6-A5BF-0751D0D184FC}" presName="spNode" presStyleCnt="0"/>
      <dgm:spPr/>
    </dgm:pt>
    <dgm:pt modelId="{86802E9D-E939-45DD-8AC1-9D8B5E45DC2C}" type="pres">
      <dgm:prSet presAssocID="{E279BF61-6153-4A4C-884F-295BA3A19BE4}" presName="sibTrans" presStyleLbl="sibTrans1D1" presStyleIdx="4" presStyleCnt="6"/>
      <dgm:spPr/>
    </dgm:pt>
    <dgm:pt modelId="{E22171F2-AA85-4BC4-AC84-499B38EA332A}" type="pres">
      <dgm:prSet presAssocID="{0C785CBB-9C75-4338-8063-F73BDAA581A7}" presName="node" presStyleLbl="node1" presStyleIdx="5" presStyleCnt="6">
        <dgm:presLayoutVars>
          <dgm:bulletEnabled val="1"/>
        </dgm:presLayoutVars>
      </dgm:prSet>
      <dgm:spPr/>
    </dgm:pt>
    <dgm:pt modelId="{3E00C4B0-F881-4C39-894A-AB055031109A}" type="pres">
      <dgm:prSet presAssocID="{0C785CBB-9C75-4338-8063-F73BDAA581A7}" presName="spNode" presStyleCnt="0"/>
      <dgm:spPr/>
    </dgm:pt>
    <dgm:pt modelId="{9FF01768-8D48-4DB4-9ADC-79CE2A11AC4A}" type="pres">
      <dgm:prSet presAssocID="{2FDEEBE1-BB1A-4721-899B-FC48F8E7A061}" presName="sibTrans" presStyleLbl="sibTrans1D1" presStyleIdx="5" presStyleCnt="6"/>
      <dgm:spPr/>
    </dgm:pt>
  </dgm:ptLst>
  <dgm:cxnLst>
    <dgm:cxn modelId="{F2E6AF0C-1049-48B3-8918-7422BA3887EC}" srcId="{B9D1EFEC-C9B1-49E3-A34F-C01EEAC2E010}" destId="{0DEAC1FA-AC59-4FD6-A5BF-0751D0D184FC}" srcOrd="4" destOrd="0" parTransId="{3148B4B3-6C29-486A-B205-9D5BD4777571}" sibTransId="{E279BF61-6153-4A4C-884F-295BA3A19BE4}"/>
    <dgm:cxn modelId="{72316F0E-A6F5-45C5-A12A-4C62444D5E9E}" srcId="{B9D1EFEC-C9B1-49E3-A34F-C01EEAC2E010}" destId="{7141A0D0-05D7-46A2-9949-67E73A99EB4B}" srcOrd="3" destOrd="0" parTransId="{A999F715-7DC2-42C6-A0EA-5B0711E4B65A}" sibTransId="{01AFDC11-EF4F-492A-8A5D-FDE8BFC3A851}"/>
    <dgm:cxn modelId="{67EB8441-7FCF-4362-A007-BCB5647B455A}" srcId="{B9D1EFEC-C9B1-49E3-A34F-C01EEAC2E010}" destId="{AA31B552-E30C-410D-BD09-43F3E1296C60}" srcOrd="1" destOrd="0" parTransId="{D845B631-06AF-4AE5-ABB1-C5505A9C30C4}" sibTransId="{EBA8B305-5009-45AF-945B-8B1FE02D2C6F}"/>
    <dgm:cxn modelId="{CBCBFE63-BAE8-4284-AA98-E5FF44DB3E17}" srcId="{B9D1EFEC-C9B1-49E3-A34F-C01EEAC2E010}" destId="{0C785CBB-9C75-4338-8063-F73BDAA581A7}" srcOrd="5" destOrd="0" parTransId="{0FCE6097-E231-40C7-A63A-CB2CF4063462}" sibTransId="{2FDEEBE1-BB1A-4721-899B-FC48F8E7A061}"/>
    <dgm:cxn modelId="{8A28564B-ED08-4317-83FF-D14C75CCB9CB}" type="presOf" srcId="{0DEAC1FA-AC59-4FD6-A5BF-0751D0D184FC}" destId="{1C4C8406-A3BE-42D5-875A-30B07566F869}" srcOrd="0" destOrd="0" presId="urn:microsoft.com/office/officeart/2005/8/layout/cycle5"/>
    <dgm:cxn modelId="{6EA83151-639F-42FF-9A67-E61B614E7C0A}" type="presOf" srcId="{AA31B552-E30C-410D-BD09-43F3E1296C60}" destId="{0F2EC9BA-70B9-4BF0-8A47-A5EF5FA1ABC6}" srcOrd="0" destOrd="0" presId="urn:microsoft.com/office/officeart/2005/8/layout/cycle5"/>
    <dgm:cxn modelId="{4D775594-B4F5-410E-AA87-64F153D0125D}" type="presOf" srcId="{96DC8077-0E63-4215-ACB2-B36495CF0598}" destId="{3D588F75-6200-47A3-AB67-C1E8F6733162}" srcOrd="0" destOrd="0" presId="urn:microsoft.com/office/officeart/2005/8/layout/cycle5"/>
    <dgm:cxn modelId="{7975C997-913A-479E-B536-9BA13615169A}" type="presOf" srcId="{B6390E51-8E84-4D2D-ACC1-D4655523E222}" destId="{443FE72E-CE70-4F1C-A498-9BD4C6C3DA2E}" srcOrd="0" destOrd="0" presId="urn:microsoft.com/office/officeart/2005/8/layout/cycle5"/>
    <dgm:cxn modelId="{FCDA8898-CADF-4371-B9E0-5525FB0F106E}" type="presOf" srcId="{01AFDC11-EF4F-492A-8A5D-FDE8BFC3A851}" destId="{81CE1FB1-3128-4009-9340-67945B9A719B}" srcOrd="0" destOrd="0" presId="urn:microsoft.com/office/officeart/2005/8/layout/cycle5"/>
    <dgm:cxn modelId="{563D5FBA-FE1B-492E-BC32-C07478910C3D}" type="presOf" srcId="{2FDEEBE1-BB1A-4721-899B-FC48F8E7A061}" destId="{9FF01768-8D48-4DB4-9ADC-79CE2A11AC4A}" srcOrd="0" destOrd="0" presId="urn:microsoft.com/office/officeart/2005/8/layout/cycle5"/>
    <dgm:cxn modelId="{04675AC1-3034-456B-8DFF-0F169B6D10F4}" type="presOf" srcId="{B9D1EFEC-C9B1-49E3-A34F-C01EEAC2E010}" destId="{1EDA031B-5FC4-4A61-B04F-B07383585D94}" srcOrd="0" destOrd="0" presId="urn:microsoft.com/office/officeart/2005/8/layout/cycle5"/>
    <dgm:cxn modelId="{2C15B4C5-3218-49ED-8D01-21338D229557}" type="presOf" srcId="{0C785CBB-9C75-4338-8063-F73BDAA581A7}" destId="{E22171F2-AA85-4BC4-AC84-499B38EA332A}" srcOrd="0" destOrd="0" presId="urn:microsoft.com/office/officeart/2005/8/layout/cycle5"/>
    <dgm:cxn modelId="{0D650BC8-E647-42CA-AFAB-FF1F6DA99F18}" type="presOf" srcId="{EBA8B305-5009-45AF-945B-8B1FE02D2C6F}" destId="{A01B61D7-3641-4BC7-A763-2AB54764981B}" srcOrd="0" destOrd="0" presId="urn:microsoft.com/office/officeart/2005/8/layout/cycle5"/>
    <dgm:cxn modelId="{C0C04CCA-9C52-452D-9997-1D1040040462}" type="presOf" srcId="{480E5FD8-F9F2-472D-A808-1515466E603C}" destId="{F235A583-D0D5-4CA1-BB0E-C11037841828}" srcOrd="0" destOrd="0" presId="urn:microsoft.com/office/officeart/2005/8/layout/cycle5"/>
    <dgm:cxn modelId="{EC6E56CB-1562-4E54-AF18-0EDCE1280ECA}" type="presOf" srcId="{5D83264D-F368-4CE7-9399-B61FFB31A812}" destId="{0E50A438-10B6-4828-A1F9-3271612D31ED}" srcOrd="0" destOrd="0" presId="urn:microsoft.com/office/officeart/2005/8/layout/cycle5"/>
    <dgm:cxn modelId="{D41EABD1-21AF-4E88-8410-77891B43374F}" type="presOf" srcId="{E279BF61-6153-4A4C-884F-295BA3A19BE4}" destId="{86802E9D-E939-45DD-8AC1-9D8B5E45DC2C}" srcOrd="0" destOrd="0" presId="urn:microsoft.com/office/officeart/2005/8/layout/cycle5"/>
    <dgm:cxn modelId="{319B4BED-EC53-4AE3-B421-8A3D309E36C0}" srcId="{B9D1EFEC-C9B1-49E3-A34F-C01EEAC2E010}" destId="{B6390E51-8E84-4D2D-ACC1-D4655523E222}" srcOrd="0" destOrd="0" parTransId="{16C85C0A-9523-46DC-9EB5-008628B405F8}" sibTransId="{480E5FD8-F9F2-472D-A808-1515466E603C}"/>
    <dgm:cxn modelId="{71247BF3-58D2-419D-90C6-B88DA0C73CAE}" srcId="{B9D1EFEC-C9B1-49E3-A34F-C01EEAC2E010}" destId="{5D83264D-F368-4CE7-9399-B61FFB31A812}" srcOrd="2" destOrd="0" parTransId="{D3550C7A-A61F-4CC7-8622-C64E441EF7AC}" sibTransId="{96DC8077-0E63-4215-ACB2-B36495CF0598}"/>
    <dgm:cxn modelId="{5F7D39F7-18DE-437F-8886-401D819A6338}" type="presOf" srcId="{7141A0D0-05D7-46A2-9949-67E73A99EB4B}" destId="{85C38E4A-D3D6-499E-A969-4D27028C93FA}" srcOrd="0" destOrd="0" presId="urn:microsoft.com/office/officeart/2005/8/layout/cycle5"/>
    <dgm:cxn modelId="{41634CB2-A203-4995-AB97-1100CA75BB3D}" type="presParOf" srcId="{1EDA031B-5FC4-4A61-B04F-B07383585D94}" destId="{443FE72E-CE70-4F1C-A498-9BD4C6C3DA2E}" srcOrd="0" destOrd="0" presId="urn:microsoft.com/office/officeart/2005/8/layout/cycle5"/>
    <dgm:cxn modelId="{582C7159-779A-4ACB-AF93-6C586F1D0973}" type="presParOf" srcId="{1EDA031B-5FC4-4A61-B04F-B07383585D94}" destId="{047856D3-853C-43A1-AC00-E00246168A63}" srcOrd="1" destOrd="0" presId="urn:microsoft.com/office/officeart/2005/8/layout/cycle5"/>
    <dgm:cxn modelId="{ADAF6BE0-E69A-4062-A510-2CCCB092DF83}" type="presParOf" srcId="{1EDA031B-5FC4-4A61-B04F-B07383585D94}" destId="{F235A583-D0D5-4CA1-BB0E-C11037841828}" srcOrd="2" destOrd="0" presId="urn:microsoft.com/office/officeart/2005/8/layout/cycle5"/>
    <dgm:cxn modelId="{BD079EE6-9CCD-4E25-83E1-8AD758149C36}" type="presParOf" srcId="{1EDA031B-5FC4-4A61-B04F-B07383585D94}" destId="{0F2EC9BA-70B9-4BF0-8A47-A5EF5FA1ABC6}" srcOrd="3" destOrd="0" presId="urn:microsoft.com/office/officeart/2005/8/layout/cycle5"/>
    <dgm:cxn modelId="{B076A522-32FE-465B-9CA5-780033A911D6}" type="presParOf" srcId="{1EDA031B-5FC4-4A61-B04F-B07383585D94}" destId="{E1BE306A-5394-42EB-9DB4-7DB0EC994C7F}" srcOrd="4" destOrd="0" presId="urn:microsoft.com/office/officeart/2005/8/layout/cycle5"/>
    <dgm:cxn modelId="{847D77CD-BB0B-4C1D-A922-23BBF6E76FA4}" type="presParOf" srcId="{1EDA031B-5FC4-4A61-B04F-B07383585D94}" destId="{A01B61D7-3641-4BC7-A763-2AB54764981B}" srcOrd="5" destOrd="0" presId="urn:microsoft.com/office/officeart/2005/8/layout/cycle5"/>
    <dgm:cxn modelId="{32159C72-968D-4B76-9BA8-5B2D7D07A60B}" type="presParOf" srcId="{1EDA031B-5FC4-4A61-B04F-B07383585D94}" destId="{0E50A438-10B6-4828-A1F9-3271612D31ED}" srcOrd="6" destOrd="0" presId="urn:microsoft.com/office/officeart/2005/8/layout/cycle5"/>
    <dgm:cxn modelId="{87DC4F28-F8FF-498B-83D6-A3BFFB340DD8}" type="presParOf" srcId="{1EDA031B-5FC4-4A61-B04F-B07383585D94}" destId="{8046E420-BF0D-47D8-B2CA-09A1570AD0A7}" srcOrd="7" destOrd="0" presId="urn:microsoft.com/office/officeart/2005/8/layout/cycle5"/>
    <dgm:cxn modelId="{EF061106-2A40-4290-B8E7-286CEE65BB08}" type="presParOf" srcId="{1EDA031B-5FC4-4A61-B04F-B07383585D94}" destId="{3D588F75-6200-47A3-AB67-C1E8F6733162}" srcOrd="8" destOrd="0" presId="urn:microsoft.com/office/officeart/2005/8/layout/cycle5"/>
    <dgm:cxn modelId="{3E39AA74-9E57-433A-B073-99B0003EFA62}" type="presParOf" srcId="{1EDA031B-5FC4-4A61-B04F-B07383585D94}" destId="{85C38E4A-D3D6-499E-A969-4D27028C93FA}" srcOrd="9" destOrd="0" presId="urn:microsoft.com/office/officeart/2005/8/layout/cycle5"/>
    <dgm:cxn modelId="{EDD28E45-4E3E-4A4C-A7F6-668EBDB0823D}" type="presParOf" srcId="{1EDA031B-5FC4-4A61-B04F-B07383585D94}" destId="{F95B6BF1-D7EB-4211-98CB-01E807A1A14A}" srcOrd="10" destOrd="0" presId="urn:microsoft.com/office/officeart/2005/8/layout/cycle5"/>
    <dgm:cxn modelId="{C2A3F512-54B2-4C72-9A1E-F14A0730C272}" type="presParOf" srcId="{1EDA031B-5FC4-4A61-B04F-B07383585D94}" destId="{81CE1FB1-3128-4009-9340-67945B9A719B}" srcOrd="11" destOrd="0" presId="urn:microsoft.com/office/officeart/2005/8/layout/cycle5"/>
    <dgm:cxn modelId="{651D35D9-0CC2-46EF-B19F-11F34F8B6B8D}" type="presParOf" srcId="{1EDA031B-5FC4-4A61-B04F-B07383585D94}" destId="{1C4C8406-A3BE-42D5-875A-30B07566F869}" srcOrd="12" destOrd="0" presId="urn:microsoft.com/office/officeart/2005/8/layout/cycle5"/>
    <dgm:cxn modelId="{06EBA680-A80C-4EC1-8CA7-57246AA98AC2}" type="presParOf" srcId="{1EDA031B-5FC4-4A61-B04F-B07383585D94}" destId="{888D9ABF-DEE9-427C-84E7-91FB5840D148}" srcOrd="13" destOrd="0" presId="urn:microsoft.com/office/officeart/2005/8/layout/cycle5"/>
    <dgm:cxn modelId="{B73D62CF-281C-4E58-8E70-1BEB40FFC672}" type="presParOf" srcId="{1EDA031B-5FC4-4A61-B04F-B07383585D94}" destId="{86802E9D-E939-45DD-8AC1-9D8B5E45DC2C}" srcOrd="14" destOrd="0" presId="urn:microsoft.com/office/officeart/2005/8/layout/cycle5"/>
    <dgm:cxn modelId="{BBD18F2E-7283-44B5-A1E6-396BDE961D4D}" type="presParOf" srcId="{1EDA031B-5FC4-4A61-B04F-B07383585D94}" destId="{E22171F2-AA85-4BC4-AC84-499B38EA332A}" srcOrd="15" destOrd="0" presId="urn:microsoft.com/office/officeart/2005/8/layout/cycle5"/>
    <dgm:cxn modelId="{2D6DF40F-27EF-44E5-9A21-5ECC25350C74}" type="presParOf" srcId="{1EDA031B-5FC4-4A61-B04F-B07383585D94}" destId="{3E00C4B0-F881-4C39-894A-AB055031109A}" srcOrd="16" destOrd="0" presId="urn:microsoft.com/office/officeart/2005/8/layout/cycle5"/>
    <dgm:cxn modelId="{256BB4A2-519B-4EF4-AD84-757D57B4C3AE}" type="presParOf" srcId="{1EDA031B-5FC4-4A61-B04F-B07383585D94}" destId="{9FF01768-8D48-4DB4-9ADC-79CE2A11AC4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FE72E-CE70-4F1C-A498-9BD4C6C3DA2E}">
      <dsp:nvSpPr>
        <dsp:cNvPr id="0" name=""/>
        <dsp:cNvSpPr/>
      </dsp:nvSpPr>
      <dsp:spPr>
        <a:xfrm>
          <a:off x="3116517" y="1966"/>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Write/Refine Requirements</a:t>
          </a:r>
        </a:p>
      </dsp:txBody>
      <dsp:txXfrm>
        <a:off x="3160848" y="46297"/>
        <a:ext cx="1308462" cy="819468"/>
      </dsp:txXfrm>
    </dsp:sp>
    <dsp:sp modelId="{F235A583-D0D5-4CA1-BB0E-C11037841828}">
      <dsp:nvSpPr>
        <dsp:cNvPr id="0" name=""/>
        <dsp:cNvSpPr/>
      </dsp:nvSpPr>
      <dsp:spPr>
        <a:xfrm>
          <a:off x="1675231" y="456031"/>
          <a:ext cx="4279696" cy="4279696"/>
        </a:xfrm>
        <a:custGeom>
          <a:avLst/>
          <a:gdLst/>
          <a:ahLst/>
          <a:cxnLst/>
          <a:rect l="0" t="0" r="0" b="0"/>
          <a:pathLst>
            <a:path>
              <a:moveTo>
                <a:pt x="3014228" y="186796"/>
              </a:moveTo>
              <a:arcTo wR="2139848" hR="2139848" stAng="176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2EC9BA-70B9-4BF0-8A47-A5EF5FA1ABC6}">
      <dsp:nvSpPr>
        <dsp:cNvPr id="0" name=""/>
        <dsp:cNvSpPr/>
      </dsp:nvSpPr>
      <dsp:spPr>
        <a:xfrm>
          <a:off x="4969681"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Create Tests</a:t>
          </a:r>
        </a:p>
      </dsp:txBody>
      <dsp:txXfrm>
        <a:off x="5014012" y="1116221"/>
        <a:ext cx="1308462" cy="819468"/>
      </dsp:txXfrm>
    </dsp:sp>
    <dsp:sp modelId="{A01B61D7-3641-4BC7-A763-2AB54764981B}">
      <dsp:nvSpPr>
        <dsp:cNvPr id="0" name=""/>
        <dsp:cNvSpPr/>
      </dsp:nvSpPr>
      <dsp:spPr>
        <a:xfrm>
          <a:off x="1675231" y="456031"/>
          <a:ext cx="4279696" cy="4279696"/>
        </a:xfrm>
        <a:custGeom>
          <a:avLst/>
          <a:gdLst/>
          <a:ahLst/>
          <a:cxnLst/>
          <a:rect l="0" t="0" r="0" b="0"/>
          <a:pathLst>
            <a:path>
              <a:moveTo>
                <a:pt x="4246335" y="1763465"/>
              </a:moveTo>
              <a:arcTo wR="2139848" hR="2139848" stAng="209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50A438-10B6-4828-A1F9-3271612D31ED}">
      <dsp:nvSpPr>
        <dsp:cNvPr id="0" name=""/>
        <dsp:cNvSpPr/>
      </dsp:nvSpPr>
      <dsp:spPr>
        <a:xfrm>
          <a:off x="4969681"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a:t>
          </a:r>
        </a:p>
      </dsp:txBody>
      <dsp:txXfrm>
        <a:off x="5014012" y="3256069"/>
        <a:ext cx="1308462" cy="819468"/>
      </dsp:txXfrm>
    </dsp:sp>
    <dsp:sp modelId="{3D588F75-6200-47A3-AB67-C1E8F6733162}">
      <dsp:nvSpPr>
        <dsp:cNvPr id="0" name=""/>
        <dsp:cNvSpPr/>
      </dsp:nvSpPr>
      <dsp:spPr>
        <a:xfrm>
          <a:off x="1675231" y="456031"/>
          <a:ext cx="4279696" cy="4279696"/>
        </a:xfrm>
        <a:custGeom>
          <a:avLst/>
          <a:gdLst/>
          <a:ahLst/>
          <a:cxnLst/>
          <a:rect l="0" t="0" r="0" b="0"/>
          <a:pathLst>
            <a:path>
              <a:moveTo>
                <a:pt x="3501588" y="3790488"/>
              </a:moveTo>
              <a:arcTo wR="2139848" hR="2139848" stAng="30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5C38E4A-D3D6-499E-A969-4D27028C93FA}">
      <dsp:nvSpPr>
        <dsp:cNvPr id="0" name=""/>
        <dsp:cNvSpPr/>
      </dsp:nvSpPr>
      <dsp:spPr>
        <a:xfrm>
          <a:off x="3116517" y="4281663"/>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Code</a:t>
          </a:r>
        </a:p>
      </dsp:txBody>
      <dsp:txXfrm>
        <a:off x="3160848" y="4325994"/>
        <a:ext cx="1308462" cy="819468"/>
      </dsp:txXfrm>
    </dsp:sp>
    <dsp:sp modelId="{81CE1FB1-3128-4009-9340-67945B9A719B}">
      <dsp:nvSpPr>
        <dsp:cNvPr id="0" name=""/>
        <dsp:cNvSpPr/>
      </dsp:nvSpPr>
      <dsp:spPr>
        <a:xfrm>
          <a:off x="1675231" y="456031"/>
          <a:ext cx="4279696" cy="4279696"/>
        </a:xfrm>
        <a:custGeom>
          <a:avLst/>
          <a:gdLst/>
          <a:ahLst/>
          <a:cxnLst/>
          <a:rect l="0" t="0" r="0" b="0"/>
          <a:pathLst>
            <a:path>
              <a:moveTo>
                <a:pt x="1265468" y="4092899"/>
              </a:moveTo>
              <a:arcTo wR="2139848" hR="2139848" stAng="68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C8406-A3BE-42D5-875A-30B07566F869}">
      <dsp:nvSpPr>
        <dsp:cNvPr id="0" name=""/>
        <dsp:cNvSpPr/>
      </dsp:nvSpPr>
      <dsp:spPr>
        <a:xfrm>
          <a:off x="1263354"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Debug or Redesign until Tests Pass</a:t>
          </a:r>
        </a:p>
      </dsp:txBody>
      <dsp:txXfrm>
        <a:off x="1307685" y="3256069"/>
        <a:ext cx="1308462" cy="819468"/>
      </dsp:txXfrm>
    </dsp:sp>
    <dsp:sp modelId="{86802E9D-E939-45DD-8AC1-9D8B5E45DC2C}">
      <dsp:nvSpPr>
        <dsp:cNvPr id="0" name=""/>
        <dsp:cNvSpPr/>
      </dsp:nvSpPr>
      <dsp:spPr>
        <a:xfrm>
          <a:off x="1675231" y="456031"/>
          <a:ext cx="4279696" cy="4279696"/>
        </a:xfrm>
        <a:custGeom>
          <a:avLst/>
          <a:gdLst/>
          <a:ahLst/>
          <a:cxnLst/>
          <a:rect l="0" t="0" r="0" b="0"/>
          <a:pathLst>
            <a:path>
              <a:moveTo>
                <a:pt x="33361" y="2516230"/>
              </a:moveTo>
              <a:arcTo wR="2139848" hR="2139848" stAng="101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2171F2-AA85-4BC4-AC84-499B38EA332A}">
      <dsp:nvSpPr>
        <dsp:cNvPr id="0" name=""/>
        <dsp:cNvSpPr/>
      </dsp:nvSpPr>
      <dsp:spPr>
        <a:xfrm>
          <a:off x="1263354"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Deploy/Collect Feedback</a:t>
          </a:r>
        </a:p>
      </dsp:txBody>
      <dsp:txXfrm>
        <a:off x="1307685" y="1116221"/>
        <a:ext cx="1308462" cy="819468"/>
      </dsp:txXfrm>
    </dsp:sp>
    <dsp:sp modelId="{9FF01768-8D48-4DB4-9ADC-79CE2A11AC4A}">
      <dsp:nvSpPr>
        <dsp:cNvPr id="0" name=""/>
        <dsp:cNvSpPr/>
      </dsp:nvSpPr>
      <dsp:spPr>
        <a:xfrm>
          <a:off x="1675231" y="456031"/>
          <a:ext cx="4279696" cy="4279696"/>
        </a:xfrm>
        <a:custGeom>
          <a:avLst/>
          <a:gdLst/>
          <a:ahLst/>
          <a:cxnLst/>
          <a:rect l="0" t="0" r="0" b="0"/>
          <a:pathLst>
            <a:path>
              <a:moveTo>
                <a:pt x="778107" y="489207"/>
              </a:moveTo>
              <a:arcTo wR="2139848" hR="2139848" stAng="138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ococo.co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gatherly.i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engineering refers to study of all aspects of software development …. It is an attempt to apply a typical engineering “process” to building of software. The word cloud shows everything that’s typically part of SE. We will highlight the approaches that {hopefully} scale well.</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4628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1.1 Activity: Introductions</a:t>
            </a:r>
            <a:br>
              <a:rPr lang="en-US" dirty="0"/>
            </a:br>
            <a:r>
              <a:rPr lang="en-US" dirty="0"/>
              <a:t>Activity 1:  Introduce yourself and ask students to introduce themselves</a:t>
            </a:r>
          </a:p>
          <a:p>
            <a:r>
              <a:rPr lang="en-US" dirty="0"/>
              <a:t>Activity 2 {Optional}: </a:t>
            </a:r>
            <a:r>
              <a:rPr lang="en-US" b="1" dirty="0"/>
              <a:t>Welcome Survey. </a:t>
            </a:r>
            <a:r>
              <a:rPr lang="en-US" b="0" dirty="0"/>
              <a:t>Then </a:t>
            </a:r>
            <a:r>
              <a:rPr lang="en-US" dirty="0"/>
              <a:t>discuss survey responses and answer questions</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3663295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over all aspects of SDLC and our focus will be on </a:t>
            </a:r>
            <a:r>
              <a:rPr lang="en-US" dirty="0">
                <a:solidFill>
                  <a:srgbClr val="FF0000"/>
                </a:solidFill>
              </a:rPr>
              <a:t>TDD</a:t>
            </a:r>
            <a:r>
              <a:rPr lang="en-US" dirty="0"/>
              <a:t>. There are several different SDLCs that have been proposed over the last half a century. </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00569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they different? Which one should you use? The answer is: it depends ….</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84854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3 Ps of project management</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2246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Exam is on the first lecture after spring break</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3756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2D3B45"/>
                </a:solidFill>
                <a:effectLst/>
                <a:latin typeface="Lato Extended"/>
              </a:rPr>
              <a:t>Covey.Town</a:t>
            </a:r>
            <a:r>
              <a:rPr lang="en-US" b="0" i="0" dirty="0">
                <a:solidFill>
                  <a:srgbClr val="2D3B45"/>
                </a:solidFill>
                <a:effectLst/>
                <a:latin typeface="Lato Extended"/>
              </a:rPr>
              <a:t> provides a virtual meeting space where different groups of people can have simultaneous video calls, allowing participants to drift between different conversations, just like in real life. </a:t>
            </a:r>
            <a:r>
              <a:rPr lang="en-US" b="0" i="0" dirty="0" err="1">
                <a:solidFill>
                  <a:srgbClr val="2D3B45"/>
                </a:solidFill>
                <a:effectLst/>
                <a:latin typeface="Lato Extended"/>
              </a:rPr>
              <a:t>Covey.Town</a:t>
            </a:r>
            <a:r>
              <a:rPr lang="en-US" b="0" i="0" dirty="0">
                <a:solidFill>
                  <a:srgbClr val="2D3B45"/>
                </a:solidFill>
                <a:effectLst/>
                <a:latin typeface="Lato Extended"/>
              </a:rPr>
              <a:t> is inspired by existing products like </a:t>
            </a:r>
            <a:r>
              <a:rPr lang="en-US" b="0" i="0" u="sng" dirty="0" err="1">
                <a:effectLst/>
                <a:latin typeface="Lato Extended"/>
              </a:rPr>
              <a:t>Gather.Town</a:t>
            </a:r>
            <a:r>
              <a:rPr lang="en-US" b="0" i="0" u="sng" dirty="0">
                <a:effectLst/>
                <a:latin typeface="Lato Extended"/>
              </a:rPr>
              <a:t> , </a:t>
            </a:r>
            <a:r>
              <a:rPr lang="en-US" b="0" i="0" u="sng" dirty="0" err="1">
                <a:effectLst/>
                <a:latin typeface="Lato Extended"/>
                <a:hlinkClick r:id="rId3"/>
              </a:rPr>
              <a:t>Sococo</a:t>
            </a:r>
            <a:r>
              <a:rPr lang="en-US" b="0" i="0" dirty="0">
                <a:solidFill>
                  <a:srgbClr val="2D3B45"/>
                </a:solidFill>
                <a:effectLst/>
                <a:latin typeface="Lato Extended"/>
              </a:rPr>
              <a:t>, and </a:t>
            </a:r>
            <a:r>
              <a:rPr lang="en-US" b="0" i="0" u="sng" dirty="0">
                <a:effectLst/>
                <a:latin typeface="Lato Extended"/>
                <a:hlinkClick r:id="rId4"/>
              </a:rPr>
              <a:t>Gatherly.IO</a:t>
            </a:r>
            <a:r>
              <a:rPr lang="en-US" b="0" i="0" dirty="0">
                <a:solidFill>
                  <a:srgbClr val="2D3B45"/>
                </a:solidFill>
                <a:effectLst/>
                <a:latin typeface="Lato Extended"/>
              </a:rPr>
              <a:t>— but it is an open source effort, and the features will be proposed and implemented by you! All implementation will take place in the TypeScript programming language, using React for the user interface.</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87524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26079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1/2/2024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1/2/2024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1/2/2024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1/2/2024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1/2/2024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1/2/2024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1/2/2024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1/2/2024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1/2/2024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1/2/2024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1/2/2024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1/2/2024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ococo.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atherly.io/"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eu-se.github.io/CS4530-Spring-2024/staff/" TargetMode="External"/><Relationship Id="rId2" Type="http://schemas.openxmlformats.org/officeDocument/2006/relationships/hyperlink" Target="https://neu-se.github.io/CS4530-Spring-2024" TargetMode="External"/><Relationship Id="rId1" Type="http://schemas.openxmlformats.org/officeDocument/2006/relationships/slideLayout" Target="../slideLayouts/slideLayout2.xml"/><Relationship Id="rId4" Type="http://schemas.openxmlformats.org/officeDocument/2006/relationships/hyperlink" Target="https://officehours.khoury.northeastern.edu/"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u-se.github.io/CS4530-Spring-2024/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Jon Bell, Adeel Bhutta and Mitch Wand</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sz="3200" dirty="0">
                <a:sym typeface="Helvetica Neue" charset="0"/>
              </a:rPr>
              <a:t>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C04-7D84-4ADF-9008-CD1F760BF4F6}"/>
              </a:ext>
            </a:extLst>
          </p:cNvPr>
          <p:cNvSpPr>
            <a:spLocks noGrp="1"/>
          </p:cNvSpPr>
          <p:nvPr>
            <p:ph type="title"/>
          </p:nvPr>
        </p:nvSpPr>
        <p:spPr/>
        <p:txBody>
          <a:bodyPr/>
          <a:lstStyle/>
          <a:p>
            <a:r>
              <a:rPr lang="en-US" dirty="0"/>
              <a:t>Approach</a:t>
            </a:r>
          </a:p>
        </p:txBody>
      </p:sp>
      <p:sp>
        <p:nvSpPr>
          <p:cNvPr id="3" name="Text Placeholder 2">
            <a:extLst>
              <a:ext uri="{FF2B5EF4-FFF2-40B4-BE49-F238E27FC236}">
                <a16:creationId xmlns:a16="http://schemas.microsoft.com/office/drawing/2014/main" id="{2F14D664-92BF-4A0F-A0F9-34716F35F125}"/>
              </a:ext>
            </a:extLst>
          </p:cNvPr>
          <p:cNvSpPr>
            <a:spLocks noGrp="1"/>
          </p:cNvSpPr>
          <p:nvPr>
            <p:ph idx="1"/>
          </p:nvPr>
        </p:nvSpPr>
        <p:spPr/>
        <p:txBody>
          <a:bodyPr>
            <a:normAutofit/>
          </a:bodyPr>
          <a:lstStyle/>
          <a:p>
            <a:r>
              <a:rPr lang="en-US" dirty="0"/>
              <a:t>The course will mirror the steps of the software engineering life cycle</a:t>
            </a:r>
          </a:p>
          <a:p>
            <a:pPr lvl="1"/>
            <a:r>
              <a:rPr lang="en-US" dirty="0"/>
              <a:t>starting with requirements, through testing and deployment</a:t>
            </a:r>
          </a:p>
          <a:p>
            <a:pPr lvl="1"/>
            <a:r>
              <a:rPr lang="en-US" dirty="0"/>
              <a:t>Essentially you will be working on a </a:t>
            </a:r>
            <a:r>
              <a:rPr lang="en-US" b="1" dirty="0"/>
              <a:t>team project</a:t>
            </a:r>
            <a:r>
              <a:rPr lang="en-US" dirty="0"/>
              <a:t> that combines all aspects of SE.</a:t>
            </a:r>
          </a:p>
          <a:p>
            <a:r>
              <a:rPr lang="en-US" dirty="0"/>
              <a:t>We will move some material forward to make sure that you have the learning you need when you need it</a:t>
            </a:r>
          </a:p>
        </p:txBody>
      </p:sp>
      <p:sp>
        <p:nvSpPr>
          <p:cNvPr id="4" name="Slide Number Placeholder 3">
            <a:extLst>
              <a:ext uri="{FF2B5EF4-FFF2-40B4-BE49-F238E27FC236}">
                <a16:creationId xmlns:a16="http://schemas.microsoft.com/office/drawing/2014/main" id="{35CC98DA-479F-4397-9904-62EF61195E7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extLst>
      <p:ext uri="{BB962C8B-B14F-4D97-AF65-F5344CB8AC3E}">
        <p14:creationId xmlns:p14="http://schemas.microsoft.com/office/powerpoint/2010/main" val="116515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Course Mechanics</a:t>
            </a:r>
          </a:p>
        </p:txBody>
      </p:sp>
      <p:sp>
        <p:nvSpPr>
          <p:cNvPr id="184" name="See syllabus for all of the usual stuff…"/>
          <p:cNvSpPr txBox="1">
            <a:spLocks noGrp="1"/>
          </p:cNvSpPr>
          <p:nvPr>
            <p:ph idx="1"/>
          </p:nvPr>
        </p:nvSpPr>
        <p:spPr/>
        <p:txBody>
          <a:bodyPr>
            <a:normAutofit fontScale="92500"/>
          </a:bodyPr>
          <a:lstStyle/>
          <a:p>
            <a:r>
              <a:rPr lang="en-US" dirty="0"/>
              <a:t>Our goal is to provide a productive learning environment to both remote and on-the-ground students</a:t>
            </a:r>
          </a:p>
          <a:p>
            <a:r>
              <a:rPr lang="en-US" dirty="0"/>
              <a:t>100% attendance is expected for both on-the-ground and remote sections</a:t>
            </a:r>
          </a:p>
          <a:p>
            <a:r>
              <a:rPr lang="en-US" dirty="0"/>
              <a:t>Classes will include both lectures and in-class activities.</a:t>
            </a:r>
          </a:p>
          <a:p>
            <a:r>
              <a:rPr lang="en-US" dirty="0"/>
              <a:t>Be sure to bring your laptop</a:t>
            </a:r>
          </a:p>
          <a:p>
            <a:r>
              <a:rPr lang="en-US" dirty="0"/>
              <a:t>Weekly slides will be posted in advance, so be prepared to ask and answer questions about the material.</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CA9F-0155-471E-8C28-16719BFE9FB4}"/>
              </a:ext>
            </a:extLst>
          </p:cNvPr>
          <p:cNvSpPr>
            <a:spLocks noGrp="1"/>
          </p:cNvSpPr>
          <p:nvPr>
            <p:ph type="title"/>
          </p:nvPr>
        </p:nvSpPr>
        <p:spPr/>
        <p:txBody>
          <a:bodyPr/>
          <a:lstStyle/>
          <a:p>
            <a:r>
              <a:rPr lang="en-US" dirty="0"/>
              <a:t>Course Mechanics:</a:t>
            </a:r>
            <a:br>
              <a:rPr lang="en-US" dirty="0"/>
            </a:br>
            <a:r>
              <a:rPr lang="en-US" dirty="0"/>
              <a:t>In-Class Exercises and Tutorials</a:t>
            </a:r>
          </a:p>
        </p:txBody>
      </p:sp>
      <p:sp>
        <p:nvSpPr>
          <p:cNvPr id="3" name="Content Placeholder 2">
            <a:extLst>
              <a:ext uri="{FF2B5EF4-FFF2-40B4-BE49-F238E27FC236}">
                <a16:creationId xmlns:a16="http://schemas.microsoft.com/office/drawing/2014/main" id="{83E7DD52-8BF4-47F1-A03F-8790E75F276E}"/>
              </a:ext>
            </a:extLst>
          </p:cNvPr>
          <p:cNvSpPr>
            <a:spLocks noGrp="1"/>
          </p:cNvSpPr>
          <p:nvPr>
            <p:ph idx="1"/>
          </p:nvPr>
        </p:nvSpPr>
        <p:spPr/>
        <p:txBody>
          <a:bodyPr>
            <a:normAutofit/>
          </a:bodyPr>
          <a:lstStyle/>
          <a:p>
            <a:r>
              <a:rPr lang="en-US" dirty="0"/>
              <a:t>There will often be in-class exercises to give you practice with the technologies we will use.</a:t>
            </a:r>
          </a:p>
          <a:p>
            <a:r>
              <a:rPr lang="en-US" dirty="0"/>
              <a:t>Typically, will consist of structured steps that will guide you through a typical task</a:t>
            </a:r>
          </a:p>
          <a:p>
            <a:r>
              <a:rPr lang="en-US" dirty="0"/>
              <a:t>Each instructor will use </a:t>
            </a:r>
            <a:r>
              <a:rPr lang="en-US" b="1" dirty="0">
                <a:solidFill>
                  <a:srgbClr val="FF0000"/>
                </a:solidFill>
              </a:rPr>
              <a:t>individual approach </a:t>
            </a:r>
            <a:r>
              <a:rPr lang="en-US" dirty="0"/>
              <a:t>to grade in-class activities.</a:t>
            </a:r>
          </a:p>
          <a:p>
            <a:r>
              <a:rPr lang="en-US" dirty="0"/>
              <a:t>In addition, there will be </a:t>
            </a:r>
            <a:r>
              <a:rPr lang="en-US" b="1" dirty="0">
                <a:solidFill>
                  <a:srgbClr val="FF0000"/>
                </a:solidFill>
              </a:rPr>
              <a:t>tutorials</a:t>
            </a:r>
            <a:r>
              <a:rPr lang="en-US" dirty="0"/>
              <a:t> posted on the web.</a:t>
            </a:r>
          </a:p>
          <a:p>
            <a:r>
              <a:rPr lang="en-US" dirty="0"/>
              <a:t>These will extend the in-class materials.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DF8C937-3F72-4BE9-A627-86A7D9E23D6F}"/>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50465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8417312" cy="4351338"/>
          </a:xfrm>
        </p:spPr>
        <p:txBody>
          <a:bodyPr>
            <a:normAutofit/>
          </a:bodyPr>
          <a:lstStyle/>
          <a:p>
            <a:r>
              <a:rPr lang="en-US" dirty="0"/>
              <a:t>We will start with an individual project, divided into 2 deliverables.  This is to be done </a:t>
            </a:r>
            <a:r>
              <a:rPr lang="en-US" b="1" dirty="0"/>
              <a:t>individually</a:t>
            </a:r>
          </a:p>
          <a:p>
            <a:r>
              <a:rPr lang="en-US" dirty="0"/>
              <a:t>Then a group project, done in teams of about 4 people</a:t>
            </a:r>
          </a:p>
          <a:p>
            <a:r>
              <a:rPr lang="en-US" dirty="0"/>
              <a:t>There will be an exam on Mar 11-13 (Week 10 – Week after Spring break). There will not be a final exam.</a:t>
            </a:r>
          </a:p>
          <a:p>
            <a:r>
              <a:rPr lang="en-US" dirty="0"/>
              <a:t>The overall grading breakdown is:</a:t>
            </a:r>
          </a:p>
          <a:p>
            <a:pPr lvl="1"/>
            <a:r>
              <a:rPr lang="en-US" dirty="0"/>
              <a:t>30% Individual Assignments (Individual Projects 1 and 2)</a:t>
            </a:r>
          </a:p>
          <a:p>
            <a:pPr lvl="1"/>
            <a:r>
              <a:rPr lang="en-US" dirty="0"/>
              <a:t>40% Team Project</a:t>
            </a:r>
          </a:p>
          <a:p>
            <a:pPr lvl="1"/>
            <a:r>
              <a:rPr lang="en-US" dirty="0"/>
              <a:t>10% Participation &amp; In-class activities</a:t>
            </a:r>
          </a:p>
          <a:p>
            <a:pPr lvl="1"/>
            <a:r>
              <a:rPr lang="en-US" dirty="0"/>
              <a:t>20% Week 10 Exam</a:t>
            </a:r>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14</a:t>
            </a:fld>
            <a:endParaRPr lang="en-US"/>
          </a:p>
        </p:txBody>
      </p:sp>
    </p:spTree>
    <p:extLst>
      <p:ext uri="{BB962C8B-B14F-4D97-AF65-F5344CB8AC3E}">
        <p14:creationId xmlns:p14="http://schemas.microsoft.com/office/powerpoint/2010/main" val="319186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a:t>Jest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Netlify /Heroku / Render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We will use </a:t>
            </a:r>
            <a:r>
              <a:rPr lang="en-US" dirty="0" err="1"/>
              <a:t>Covey.Town</a:t>
            </a:r>
            <a:r>
              <a:rPr lang="en-US" dirty="0"/>
              <a:t> as the </a:t>
            </a:r>
            <a:r>
              <a:rPr lang="en-US" i="1" dirty="0"/>
              <a:t>running</a:t>
            </a:r>
            <a:r>
              <a:rPr lang="en-US" dirty="0"/>
              <a:t> codebase for the course</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5618356" cy="4351338"/>
          </a:xfrm>
        </p:spPr>
        <p:txBody>
          <a:bodyPr>
            <a:normAutofit fontScale="77500" lnSpcReduction="20000"/>
          </a:bodyPr>
          <a:lstStyle/>
          <a:p>
            <a:r>
              <a:rPr lang="en-US" dirty="0" err="1">
                <a:latin typeface="Lato Extended"/>
              </a:rPr>
              <a:t>Covey.Town</a:t>
            </a:r>
            <a:r>
              <a:rPr lang="en-US" dirty="0">
                <a:latin typeface="Lato Extended"/>
              </a:rPr>
              <a:t> is a virtual meeting space.</a:t>
            </a:r>
          </a:p>
          <a:p>
            <a:r>
              <a:rPr lang="en-US" b="0" i="0" dirty="0">
                <a:solidFill>
                  <a:srgbClr val="2D3B45"/>
                </a:solidFill>
                <a:effectLst/>
                <a:latin typeface="Lato Extended"/>
              </a:rPr>
              <a:t>Different groups of people can have simultaneous video calls, allowing participants to drift between different conversations, just like in real life. </a:t>
            </a:r>
          </a:p>
          <a:p>
            <a:r>
              <a:rPr lang="en-US" b="0" i="0" dirty="0">
                <a:solidFill>
                  <a:srgbClr val="2D3B45"/>
                </a:solidFill>
                <a:effectLst/>
                <a:latin typeface="Lato Extended"/>
              </a:rPr>
              <a:t>Inspired by existing products like </a:t>
            </a:r>
            <a:r>
              <a:rPr lang="en-US" b="0" i="0" u="sng" dirty="0" err="1">
                <a:effectLst/>
                <a:latin typeface="Lato Extended"/>
              </a:rPr>
              <a:t>Gather.Town</a:t>
            </a:r>
            <a:r>
              <a:rPr lang="en-US" b="0" i="0" u="sng" dirty="0">
                <a:effectLst/>
                <a:latin typeface="Lato Extended"/>
              </a:rPr>
              <a:t>, </a:t>
            </a:r>
            <a:r>
              <a:rPr lang="en-US" b="0" i="0" u="sng" dirty="0" err="1">
                <a:effectLst/>
                <a:latin typeface="Lato Extended"/>
                <a:hlinkClick r:id="rId3"/>
              </a:rPr>
              <a:t>Sococo</a:t>
            </a:r>
            <a:r>
              <a:rPr lang="en-US" b="0" i="0" dirty="0">
                <a:solidFill>
                  <a:srgbClr val="2D3B45"/>
                </a:solidFill>
                <a:effectLst/>
                <a:latin typeface="Lato Extended"/>
              </a:rPr>
              <a:t>, and </a:t>
            </a:r>
            <a:r>
              <a:rPr lang="en-US" b="0" i="0" u="sng" dirty="0">
                <a:effectLst/>
                <a:latin typeface="Lato Extended"/>
                <a:hlinkClick r:id="rId4"/>
              </a:rPr>
              <a:t>Gatherly.IO</a:t>
            </a:r>
            <a:endParaRPr lang="en-US" b="0" i="0" u="sng" dirty="0">
              <a:effectLst/>
              <a:latin typeface="Lato Extended"/>
            </a:endParaRPr>
          </a:p>
          <a:p>
            <a:r>
              <a:rPr lang="en-US" b="0" i="0" dirty="0">
                <a:solidFill>
                  <a:srgbClr val="2D3B45"/>
                </a:solidFill>
                <a:effectLst/>
                <a:latin typeface="Lato Extended"/>
              </a:rPr>
              <a:t>But it is an open-source effort </a:t>
            </a:r>
          </a:p>
          <a:p>
            <a:r>
              <a:rPr lang="en-US" dirty="0">
                <a:solidFill>
                  <a:srgbClr val="2D3B45"/>
                </a:solidFill>
                <a:latin typeface="Lato Extended"/>
              </a:rPr>
              <a:t>T</a:t>
            </a:r>
            <a:r>
              <a:rPr lang="en-US" b="0" i="0" dirty="0">
                <a:solidFill>
                  <a:srgbClr val="2D3B45"/>
                </a:solidFill>
                <a:effectLst/>
                <a:latin typeface="Lato Extended"/>
              </a:rPr>
              <a:t>he features will be proposed and implemented by you! </a:t>
            </a:r>
          </a:p>
          <a:p>
            <a:r>
              <a:rPr lang="en-US" b="0" i="0" dirty="0">
                <a:solidFill>
                  <a:srgbClr val="2D3B45"/>
                </a:solidFill>
                <a:effectLst/>
                <a:latin typeface="Lato Extended"/>
              </a:rPr>
              <a:t>All implementation will take place in the TypeScript programming language, using React for the user interface.</a:t>
            </a:r>
            <a:endParaRPr lang="en-US" dirty="0">
              <a:latin typeface="Lato Extended"/>
            </a:endParaRPr>
          </a:p>
          <a:p>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16</a:t>
            </a:fld>
            <a:endParaRPr lang="en-US" dirty="0"/>
          </a:p>
        </p:txBody>
      </p:sp>
      <p:pic>
        <p:nvPicPr>
          <p:cNvPr id="4" name="Picture 2" descr="Conversation Areas in Covey.Town">
            <a:extLst>
              <a:ext uri="{FF2B5EF4-FFF2-40B4-BE49-F238E27FC236}">
                <a16:creationId xmlns:a16="http://schemas.microsoft.com/office/drawing/2014/main" id="{CD25A98C-6460-DA1F-D73B-2EC23F2B081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565316" y="1703516"/>
            <a:ext cx="4877693" cy="34509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rgbClr val="FF0000"/>
              </a:solidFill>
            </a:endParaRPr>
          </a:p>
        </p:txBody>
      </p:sp>
    </p:spTree>
    <p:extLst>
      <p:ext uri="{BB962C8B-B14F-4D97-AF65-F5344CB8AC3E}">
        <p14:creationId xmlns:p14="http://schemas.microsoft.com/office/powerpoint/2010/main" val="3217851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err="1"/>
              <a:t>Covey.Town</a:t>
            </a:r>
            <a:r>
              <a:rPr lang="en-US" dirty="0"/>
              <a:t> and you</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199" y="1500160"/>
            <a:ext cx="10331245" cy="4351338"/>
          </a:xfrm>
        </p:spPr>
        <p:txBody>
          <a:bodyPr>
            <a:normAutofit lnSpcReduction="10000"/>
          </a:bodyPr>
          <a:lstStyle/>
          <a:p>
            <a:r>
              <a:rPr lang="en-US" dirty="0"/>
              <a:t>The individual projects will help you become familiar with the codebase.</a:t>
            </a:r>
          </a:p>
          <a:p>
            <a:r>
              <a:rPr lang="en-US" dirty="0"/>
              <a:t>The team project will be a new feature that you will propose.</a:t>
            </a:r>
          </a:p>
          <a:p>
            <a:pPr lvl="1"/>
            <a:r>
              <a:rPr lang="en-US" dirty="0"/>
              <a:t>Instructors form the teams </a:t>
            </a:r>
            <a:r>
              <a:rPr lang="en-US" b="1" dirty="0"/>
              <a:t>with</a:t>
            </a:r>
            <a:r>
              <a:rPr lang="en-US" dirty="0"/>
              <a:t> your input.</a:t>
            </a:r>
          </a:p>
          <a:p>
            <a:r>
              <a:rPr lang="en-US" dirty="0"/>
              <a:t>Further breakdown of team project grade (i.e., 40%) is:</a:t>
            </a:r>
          </a:p>
          <a:p>
            <a:pPr lvl="1"/>
            <a:r>
              <a:rPr lang="en-US" dirty="0"/>
              <a:t>Planning (20%)</a:t>
            </a:r>
          </a:p>
          <a:p>
            <a:pPr lvl="1"/>
            <a:r>
              <a:rPr lang="en-US" dirty="0"/>
              <a:t>Process (20%)</a:t>
            </a:r>
          </a:p>
          <a:p>
            <a:pPr lvl="1"/>
            <a:r>
              <a:rPr lang="en-US" dirty="0"/>
              <a:t>Product (40%)</a:t>
            </a:r>
          </a:p>
          <a:p>
            <a:pPr lvl="1"/>
            <a:r>
              <a:rPr lang="en-US" dirty="0"/>
              <a:t>Reports (20%)</a:t>
            </a:r>
          </a:p>
          <a:p>
            <a:r>
              <a:rPr lang="en-US" dirty="0">
                <a:solidFill>
                  <a:srgbClr val="FF0000"/>
                </a:solidFill>
              </a:rPr>
              <a:t>Peer evaluations (surveys) may be utilized, and individual contributions WILL impact your project grade (between 0-100%).</a:t>
            </a:r>
          </a:p>
          <a:p>
            <a:endParaRPr lang="en-US" dirty="0"/>
          </a:p>
          <a:p>
            <a:pPr lvl="1"/>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17</a:t>
            </a:fld>
            <a:endParaRPr lang="en-US" dirty="0"/>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52772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a:t>
            </a:r>
          </a:p>
          <a:p>
            <a:pPr lvl="1"/>
            <a:r>
              <a:rPr lang="en-US" dirty="0"/>
              <a:t>We provide mechanism for you to request regrades for all work submitted on </a:t>
            </a:r>
            <a:r>
              <a:rPr lang="en-US" dirty="0" err="1"/>
              <a:t>Autograder</a:t>
            </a:r>
            <a:r>
              <a:rPr lang="en-US" dirty="0"/>
              <a:t> (google form)</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a:t>
            </a:r>
            <a:r>
              <a:rPr lang="en-US" b="1" dirty="0"/>
              <a:t>7 days </a:t>
            </a:r>
            <a:r>
              <a:rPr lang="en-US" dirty="0"/>
              <a:t>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60"/>
            <a:ext cx="8662639" cy="4856190"/>
          </a:xfrm>
        </p:spPr>
        <p:txBody>
          <a:bodyPr>
            <a:normAutofit/>
          </a:bodyPr>
          <a:lstStyle/>
          <a:p>
            <a:r>
              <a:rPr lang="en-US" dirty="0"/>
              <a:t>Your work is </a:t>
            </a:r>
            <a:r>
              <a:rPr lang="en-US" b="1" dirty="0"/>
              <a:t>late</a:t>
            </a:r>
            <a:r>
              <a:rPr lang="en-US" dirty="0"/>
              <a:t> if it is not turned in by the deadline. </a:t>
            </a:r>
          </a:p>
          <a:p>
            <a:pPr lvl="1"/>
            <a:r>
              <a:rPr lang="en-US" dirty="0"/>
              <a:t>10% will be deducted for late HW (individual assignments) turned in within 24 hours after the due date </a:t>
            </a:r>
          </a:p>
          <a:p>
            <a:pPr lvl="1"/>
            <a:r>
              <a:rPr lang="en-US" dirty="0"/>
              <a:t>Individual assignments submitted more than 24 hours late will receive a zero.</a:t>
            </a:r>
          </a:p>
          <a:p>
            <a:pPr lvl="1"/>
            <a:r>
              <a:rPr lang="en-US" dirty="0"/>
              <a:t>If you're worried about being busy around the time of a HW submission, please plan ahead and get started early.</a:t>
            </a:r>
          </a:p>
          <a:p>
            <a:pPr lvl="1"/>
            <a:r>
              <a:rPr lang="en-US" dirty="0"/>
              <a:t>No late submissions allowed for any </a:t>
            </a:r>
            <a:r>
              <a:rPr lang="en-US" b="1" dirty="0"/>
              <a:t>group work</a:t>
            </a:r>
          </a:p>
          <a:p>
            <a:pPr lvl="1"/>
            <a:r>
              <a:rPr lang="en-US" dirty="0"/>
              <a:t>If you have an accommodation from Disability Resource Center, you must request it from the instructors separately for each assignment or exam.</a:t>
            </a:r>
          </a:p>
          <a:p>
            <a:pPr lvl="2"/>
            <a:r>
              <a:rPr lang="en-US" dirty="0"/>
              <a:t>DRC Accommodations are usually NOT available for Group Assignments (please work with instructor) </a:t>
            </a:r>
          </a:p>
        </p:txBody>
      </p:sp>
      <p:sp>
        <p:nvSpPr>
          <p:cNvPr id="259" name="Slide Number"/>
          <p:cNvSpPr txBox="1">
            <a:spLocks noGrp="1"/>
          </p:cNvSpPr>
          <p:nvPr>
            <p:ph type="sldNum" sz="quarter" idx="12"/>
          </p:nvPr>
        </p:nvSpPr>
        <p:spPr/>
        <p:txBody>
          <a:bodyPr/>
          <a:lstStyle/>
          <a:p>
            <a:fld id="{86CB4B4D-7CA3-9044-876B-883B54F8677D}"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pic>
        <p:nvPicPr>
          <p:cNvPr id="2" name="Content Placeholder 4" descr="A person smiling for the camera&#10;&#10;Description automatically generated with medium confidence">
            <a:extLst>
              <a:ext uri="{FF2B5EF4-FFF2-40B4-BE49-F238E27FC236}">
                <a16:creationId xmlns:a16="http://schemas.microsoft.com/office/drawing/2014/main" id="{54D334CB-552B-D780-375B-10E9DAE5A4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2308" y="1694887"/>
            <a:ext cx="2708548" cy="2708548"/>
          </a:xfrm>
        </p:spPr>
      </p:pic>
      <p:sp>
        <p:nvSpPr>
          <p:cNvPr id="4" name="TextBox 3">
            <a:extLst>
              <a:ext uri="{FF2B5EF4-FFF2-40B4-BE49-F238E27FC236}">
                <a16:creationId xmlns:a16="http://schemas.microsoft.com/office/drawing/2014/main" id="{4289BADC-021E-DFCF-23B4-1154BA33E785}"/>
              </a:ext>
            </a:extLst>
          </p:cNvPr>
          <p:cNvSpPr txBox="1"/>
          <p:nvPr/>
        </p:nvSpPr>
        <p:spPr>
          <a:xfrm>
            <a:off x="6928887" y="4874380"/>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4     </a:t>
            </a:r>
          </a:p>
        </p:txBody>
      </p:sp>
      <p:sp>
        <p:nvSpPr>
          <p:cNvPr id="5" name="TextBox 4">
            <a:extLst>
              <a:ext uri="{FF2B5EF4-FFF2-40B4-BE49-F238E27FC236}">
                <a16:creationId xmlns:a16="http://schemas.microsoft.com/office/drawing/2014/main" id="{1BE8C9F4-6D9B-F270-8634-79F9345A6847}"/>
              </a:ext>
            </a:extLst>
          </p:cNvPr>
          <p:cNvSpPr txBox="1"/>
          <p:nvPr/>
        </p:nvSpPr>
        <p:spPr>
          <a:xfrm>
            <a:off x="1146383" y="484846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Jonathan Bell</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1</a:t>
            </a:r>
          </a:p>
        </p:txBody>
      </p:sp>
      <p:sp>
        <p:nvSpPr>
          <p:cNvPr id="6" name="TextBox 5">
            <a:extLst>
              <a:ext uri="{FF2B5EF4-FFF2-40B4-BE49-F238E27FC236}">
                <a16:creationId xmlns:a16="http://schemas.microsoft.com/office/drawing/2014/main" id="{5E62FD13-1F96-F155-36CA-7EF6E751D118}"/>
              </a:ext>
            </a:extLst>
          </p:cNvPr>
          <p:cNvSpPr txBox="1"/>
          <p:nvPr/>
        </p:nvSpPr>
        <p:spPr>
          <a:xfrm>
            <a:off x="4059008" y="4896558"/>
            <a:ext cx="2444473"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Bhutta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2, 3 &amp; 5</a:t>
            </a:r>
          </a:p>
        </p:txBody>
      </p:sp>
      <p:pic>
        <p:nvPicPr>
          <p:cNvPr id="8" name="Picture 7" descr="A person wearing glasses&#10;&#10;Description automatically generated with medium confidence">
            <a:extLst>
              <a:ext uri="{FF2B5EF4-FFF2-40B4-BE49-F238E27FC236}">
                <a16:creationId xmlns:a16="http://schemas.microsoft.com/office/drawing/2014/main" id="{FD1A85C7-72B2-3E07-2489-EAFD7830A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4933" y="1694887"/>
            <a:ext cx="2708548" cy="2708548"/>
          </a:xfrm>
          <a:prstGeom prst="rect">
            <a:avLst/>
          </a:prstGeom>
        </p:spPr>
      </p:pic>
      <p:pic>
        <p:nvPicPr>
          <p:cNvPr id="9" name="Picture 8" descr="A picture containing person, sky, person, outdoor&#10;&#10;Description automatically generated">
            <a:extLst>
              <a:ext uri="{FF2B5EF4-FFF2-40B4-BE49-F238E27FC236}">
                <a16:creationId xmlns:a16="http://schemas.microsoft.com/office/drawing/2014/main" id="{5AFE14DD-F274-A166-A46D-077CA06E6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769" y="1684138"/>
            <a:ext cx="2708548" cy="2708548"/>
          </a:xfrm>
          <a:prstGeom prst="rect">
            <a:avLst/>
          </a:prstGeom>
        </p:spPr>
      </p:pic>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a:t>
            </a:r>
            <a:r>
              <a:rPr lang="en-US" dirty="0">
                <a:solidFill>
                  <a:srgbClr val="FF0000"/>
                </a:solidFill>
              </a:rPr>
              <a:t>fail </a:t>
            </a:r>
            <a:r>
              <a:rPr lang="en-US" dirty="0"/>
              <a:t>the class.</a:t>
            </a:r>
          </a:p>
          <a:p>
            <a:r>
              <a:rPr lang="en-US" dirty="0"/>
              <a:t>You are responsible for protecting your work. If someone uses your work, with or without your permission, you </a:t>
            </a:r>
            <a:r>
              <a:rPr lang="en-US"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20</a:t>
            </a:fld>
            <a:endParaRPr lang="en-US"/>
          </a:p>
        </p:txBody>
      </p:sp>
    </p:spTree>
    <p:extLst>
      <p:ext uri="{BB962C8B-B14F-4D97-AF65-F5344CB8AC3E}">
        <p14:creationId xmlns:p14="http://schemas.microsoft.com/office/powerpoint/2010/main" val="4223183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lnSpcReduction="10000"/>
          </a:bodyPr>
          <a:lstStyle/>
          <a:p>
            <a:r>
              <a:rPr lang="en-US" dirty="0"/>
              <a:t>You are free to reuse small snippets of example code found on the Internet (e.g., via </a:t>
            </a:r>
            <a:r>
              <a:rPr lang="en-US" dirty="0" err="1"/>
              <a:t>StackOverflow</a:t>
            </a:r>
            <a:r>
              <a:rPr lang="en-US" dirty="0"/>
              <a:t>) provided that it is attributed. </a:t>
            </a:r>
          </a:p>
          <a:p>
            <a:pPr lvl="1"/>
            <a:r>
              <a:rPr lang="en-US" dirty="0"/>
              <a:t>Use of co-pilot is </a:t>
            </a:r>
            <a:r>
              <a:rPr lang="en-US" b="1" dirty="0"/>
              <a:t>permitted</a:t>
            </a:r>
          </a:p>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21</a:t>
            </a:fld>
            <a:endParaRPr lang="en-US"/>
          </a:p>
        </p:txBody>
      </p:sp>
    </p:spTree>
    <p:extLst>
      <p:ext uri="{BB962C8B-B14F-4D97-AF65-F5344CB8AC3E}">
        <p14:creationId xmlns:p14="http://schemas.microsoft.com/office/powerpoint/2010/main" val="166563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200" y="1466706"/>
            <a:ext cx="10515599" cy="4351338"/>
          </a:xfrm>
        </p:spPr>
        <p:txBody>
          <a:bodyPr>
            <a:normAutofit/>
          </a:bodyPr>
          <a:lstStyle/>
          <a:p>
            <a:r>
              <a:rPr lang="en-US" dirty="0"/>
              <a:t>Canvas</a:t>
            </a:r>
          </a:p>
          <a:p>
            <a:r>
              <a:rPr lang="en-US" dirty="0"/>
              <a:t>Course web page (</a:t>
            </a:r>
            <a:r>
              <a:rPr lang="en-US" dirty="0">
                <a:hlinkClick r:id="rId2"/>
              </a:rPr>
              <a:t>https://neu-se.github.io/CS4530-Spring-2024</a:t>
            </a:r>
            <a:r>
              <a:rPr lang="en-US" dirty="0"/>
              <a:t>)</a:t>
            </a:r>
          </a:p>
          <a:p>
            <a:pPr lvl="1"/>
            <a:r>
              <a:rPr lang="en-US" dirty="0"/>
              <a:t>Canvas will mirror the course web site. </a:t>
            </a:r>
          </a:p>
          <a:p>
            <a:pPr lvl="1"/>
            <a:r>
              <a:rPr lang="en-US" dirty="0"/>
              <a:t>Assignments, important notices, etc., will appear in both places.</a:t>
            </a:r>
          </a:p>
          <a:p>
            <a:r>
              <a:rPr lang="en-US" dirty="0"/>
              <a:t>Piazza (see Canvas for link)</a:t>
            </a:r>
          </a:p>
          <a:p>
            <a:pPr lvl="1"/>
            <a:r>
              <a:rPr lang="en-US" dirty="0"/>
              <a:t>for questions about assignments, projects, etc.</a:t>
            </a:r>
          </a:p>
          <a:p>
            <a:r>
              <a:rPr lang="en-US" dirty="0"/>
              <a:t>Office Hours </a:t>
            </a:r>
          </a:p>
          <a:p>
            <a:pPr lvl="1"/>
            <a:r>
              <a:rPr lang="en-US" dirty="0"/>
              <a:t>Schedule is available at (</a:t>
            </a:r>
            <a:r>
              <a:rPr lang="en-US" dirty="0">
                <a:hlinkClick r:id="rId3"/>
              </a:rPr>
              <a:t>https://neu-se.github.io/CS4530-Spring-2024/staff/</a:t>
            </a:r>
            <a:r>
              <a:rPr lang="en-US" dirty="0"/>
              <a:t>)</a:t>
            </a:r>
          </a:p>
          <a:p>
            <a:pPr lvl="1"/>
            <a:r>
              <a:rPr lang="en-US" dirty="0"/>
              <a:t>TA Office Hours are held via </a:t>
            </a:r>
            <a:r>
              <a:rPr lang="en-US" b="1" dirty="0">
                <a:hlinkClick r:id="rId4">
                  <a:extLst>
                    <a:ext uri="{A12FA001-AC4F-418D-AE19-62706E023703}">
                      <ahyp:hlinkClr xmlns:ahyp="http://schemas.microsoft.com/office/drawing/2018/hyperlinkcolor" val="tx"/>
                    </a:ext>
                  </a:extLst>
                </a:hlinkClick>
              </a:rPr>
              <a:t>Khoury Office Hours App</a:t>
            </a:r>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22</a:t>
            </a:fld>
            <a:endParaRPr lang="en-US"/>
          </a:p>
        </p:txBody>
      </p:sp>
    </p:spTree>
    <p:extLst>
      <p:ext uri="{BB962C8B-B14F-4D97-AF65-F5344CB8AC3E}">
        <p14:creationId xmlns:p14="http://schemas.microsoft.com/office/powerpoint/2010/main" val="2855917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23</a:t>
            </a:fld>
            <a:endParaRPr lang="en-US"/>
          </a:p>
        </p:txBody>
      </p:sp>
    </p:spTree>
    <p:extLst>
      <p:ext uri="{BB962C8B-B14F-4D97-AF65-F5344CB8AC3E}">
        <p14:creationId xmlns:p14="http://schemas.microsoft.com/office/powerpoint/2010/main" val="279846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a:xfrm>
            <a:off x="838199" y="1500160"/>
            <a:ext cx="9866971" cy="4351338"/>
          </a:xfrm>
        </p:spPr>
        <p:txBody>
          <a:bodyPr/>
          <a:lstStyle/>
          <a:p>
            <a:r>
              <a:rPr lang="en-US" dirty="0"/>
              <a:t>We have around 250 students and 15 teaching assistants.</a:t>
            </a:r>
          </a:p>
          <a:p>
            <a:r>
              <a:rPr lang="en-US" dirty="0"/>
              <a:t>Their contact info and pictures are on the website</a:t>
            </a:r>
          </a:p>
          <a:p>
            <a:pPr marL="0" indent="0">
              <a:buNone/>
            </a:pPr>
            <a:r>
              <a:rPr lang="en-US" dirty="0">
                <a:hlinkClick r:id="rId2"/>
              </a:rPr>
              <a:t>https://neu-se.github.io/CS4530-Spring-2024/staff/</a:t>
            </a: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dirty="0"/>
              <a:t>What is software engineering?</a:t>
            </a:r>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dirty="0"/>
              <a:t>Software Engineering refers to the tools and processes that we use to </a:t>
            </a:r>
          </a:p>
          <a:p>
            <a:pPr lvl="1"/>
            <a:r>
              <a:rPr lang="en-US" dirty="0"/>
              <a:t>design, </a:t>
            </a:r>
          </a:p>
          <a:p>
            <a:pPr lvl="1"/>
            <a:r>
              <a:rPr lang="en-US" dirty="0"/>
              <a:t>construct, and</a:t>
            </a:r>
          </a:p>
          <a:p>
            <a:pPr lvl="1"/>
            <a:r>
              <a:rPr lang="en-US" dirty="0"/>
              <a:t>maintain programs </a:t>
            </a:r>
          </a:p>
          <a:p>
            <a:pPr lvl="1"/>
            <a:r>
              <a:rPr lang="en-US" dirty="0"/>
              <a:t>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5</a:t>
            </a:fld>
            <a:endParaRPr lang="en-US"/>
          </a:p>
        </p:txBody>
      </p:sp>
      <p:sp>
        <p:nvSpPr>
          <p:cNvPr id="5" name="Slide Number Placeholder 3">
            <a:extLst>
              <a:ext uri="{FF2B5EF4-FFF2-40B4-BE49-F238E27FC236}">
                <a16:creationId xmlns:a16="http://schemas.microsoft.com/office/drawing/2014/main" id="{559C0A56-BF18-4F14-9000-DF31D377690A}"/>
              </a:ext>
            </a:extLst>
          </p:cNvPr>
          <p:cNvSpPr txBox="1">
            <a:spLocks/>
          </p:cNvSpPr>
          <p:nvPr/>
        </p:nvSpPr>
        <p:spPr>
          <a:xfrm>
            <a:off x="2685192" y="471579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47695">
              <a:defRPr/>
            </a:pPr>
            <a:fld id="{86CB4B4D-7CA3-9044-876B-883B54F8677D}" type="slidenum">
              <a:rPr lang="en-US" smtClean="0"/>
              <a:pPr defTabSz="547695">
                <a:defRPr/>
              </a:pPr>
              <a:t>5</a:t>
            </a:fld>
            <a:endParaRPr lang="en-US"/>
          </a:p>
        </p:txBody>
      </p:sp>
      <p:sp>
        <p:nvSpPr>
          <p:cNvPr id="6" name="Rectangle 5">
            <a:extLst>
              <a:ext uri="{FF2B5EF4-FFF2-40B4-BE49-F238E27FC236}">
                <a16:creationId xmlns:a16="http://schemas.microsoft.com/office/drawing/2014/main" id="{98F2F708-EA80-4810-9ACF-74B3C45F8AA6}"/>
              </a:ext>
            </a:extLst>
          </p:cNvPr>
          <p:cNvSpPr/>
          <p:nvPr/>
        </p:nvSpPr>
        <p:spPr>
          <a:xfrm>
            <a:off x="7714853" y="5703814"/>
            <a:ext cx="8365521" cy="400110"/>
          </a:xfrm>
          <a:prstGeom prst="rect">
            <a:avLst/>
          </a:prstGeom>
        </p:spPr>
        <p:txBody>
          <a:bodyPr wrap="square">
            <a:spAutoFit/>
          </a:bodyPr>
          <a:lstStyle/>
          <a:p>
            <a:r>
              <a:rPr lang="en-US" sz="2000" dirty="0">
                <a:solidFill>
                  <a:srgbClr val="0070C0"/>
                </a:solidFill>
              </a:rPr>
              <a:t>Applying “engineering” to Software!</a:t>
            </a:r>
          </a:p>
        </p:txBody>
      </p:sp>
      <p:pic>
        <p:nvPicPr>
          <p:cNvPr id="7" name="Picture 10" descr="http://overactdev.com/wp-content/uploads/Software-Engineers.jpg">
            <a:extLst>
              <a:ext uri="{FF2B5EF4-FFF2-40B4-BE49-F238E27FC236}">
                <a16:creationId xmlns:a16="http://schemas.microsoft.com/office/drawing/2014/main" id="{3E3CCC38-1747-4BBD-8489-4DF70A3B6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22" y="1875430"/>
            <a:ext cx="3468278" cy="2508721"/>
          </a:xfrm>
          <a:prstGeom prst="rect">
            <a:avLst/>
          </a:prstGeom>
          <a:noFill/>
          <a:extLst>
            <a:ext uri="{909E8E84-426E-40DD-AFC4-6F175D3DCCD1}">
              <a14:hiddenFill xmlns:a14="http://schemas.microsoft.com/office/drawing/2010/main">
                <a:solidFill>
                  <a:srgbClr val="FFFFFF"/>
                </a:solidFill>
              </a14:hiddenFill>
            </a:ext>
          </a:extLst>
        </p:spPr>
      </p:pic>
      <p:sp>
        <p:nvSpPr>
          <p:cNvPr id="8" name="Oval 5">
            <a:extLst>
              <a:ext uri="{FF2B5EF4-FFF2-40B4-BE49-F238E27FC236}">
                <a16:creationId xmlns:a16="http://schemas.microsoft.com/office/drawing/2014/main" id="{280D06E3-9275-433A-BDA8-9D1DC1A7E372}"/>
              </a:ext>
            </a:extLst>
          </p:cNvPr>
          <p:cNvSpPr>
            <a:spLocks noChangeArrowheads="1"/>
          </p:cNvSpPr>
          <p:nvPr/>
        </p:nvSpPr>
        <p:spPr bwMode="auto">
          <a:xfrm>
            <a:off x="1168895" y="4688804"/>
            <a:ext cx="6629400" cy="1200150"/>
          </a:xfrm>
          <a:prstGeom prst="ellipse">
            <a:avLst/>
          </a:prstGeom>
          <a:solidFill>
            <a:srgbClr val="BC3700"/>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Oval 6">
            <a:extLst>
              <a:ext uri="{FF2B5EF4-FFF2-40B4-BE49-F238E27FC236}">
                <a16:creationId xmlns:a16="http://schemas.microsoft.com/office/drawing/2014/main" id="{340C099A-E581-4181-B296-CCD515DEED41}"/>
              </a:ext>
            </a:extLst>
          </p:cNvPr>
          <p:cNvSpPr>
            <a:spLocks noChangeArrowheads="1"/>
          </p:cNvSpPr>
          <p:nvPr/>
        </p:nvSpPr>
        <p:spPr bwMode="auto">
          <a:xfrm>
            <a:off x="1702295" y="4231604"/>
            <a:ext cx="5486400" cy="1028700"/>
          </a:xfrm>
          <a:prstGeom prst="ellipse">
            <a:avLst/>
          </a:prstGeom>
          <a:solidFill>
            <a:schemeClr val="tx2"/>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Oval 7">
            <a:extLst>
              <a:ext uri="{FF2B5EF4-FFF2-40B4-BE49-F238E27FC236}">
                <a16:creationId xmlns:a16="http://schemas.microsoft.com/office/drawing/2014/main" id="{AF07F8DF-32A2-417B-BBB2-9231B868EE54}"/>
              </a:ext>
            </a:extLst>
          </p:cNvPr>
          <p:cNvSpPr>
            <a:spLocks noChangeArrowheads="1"/>
          </p:cNvSpPr>
          <p:nvPr/>
        </p:nvSpPr>
        <p:spPr bwMode="auto">
          <a:xfrm>
            <a:off x="2083295" y="4003004"/>
            <a:ext cx="4724400" cy="685800"/>
          </a:xfrm>
          <a:prstGeom prst="ellipse">
            <a:avLst/>
          </a:prstGeom>
          <a:solidFill>
            <a:srgbClr val="790015"/>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8">
            <a:extLst>
              <a:ext uri="{FF2B5EF4-FFF2-40B4-BE49-F238E27FC236}">
                <a16:creationId xmlns:a16="http://schemas.microsoft.com/office/drawing/2014/main" id="{A45DDDC9-F407-4B74-BCEC-7BD8B71105C1}"/>
              </a:ext>
            </a:extLst>
          </p:cNvPr>
          <p:cNvSpPr>
            <a:spLocks noChangeArrowheads="1"/>
          </p:cNvSpPr>
          <p:nvPr/>
        </p:nvSpPr>
        <p:spPr bwMode="auto">
          <a:xfrm>
            <a:off x="3364408" y="5958805"/>
            <a:ext cx="2232983" cy="397545"/>
          </a:xfrm>
          <a:prstGeom prst="rect">
            <a:avLst/>
          </a:prstGeom>
          <a:noFill/>
          <a:ln w="12700">
            <a:noFill/>
            <a:miter lim="800000"/>
            <a:headEnd/>
            <a:tailEnd/>
          </a:ln>
          <a:effectLst/>
        </p:spPr>
        <p:txBody>
          <a:bodyPr wrap="none" lIns="90487" tIns="44450" rIns="90487" bIns="44450">
            <a:spAutoFit/>
          </a:bodyPr>
          <a:lstStyle/>
          <a:p>
            <a:pPr>
              <a:defRPr/>
            </a:pPr>
            <a:r>
              <a:rPr lang="en-US" sz="2000" b="1">
                <a:effectLst>
                  <a:outerShdw blurRad="38100" dist="38100" dir="2700000" algn="tl">
                    <a:srgbClr val="FFFFFF"/>
                  </a:outerShdw>
                </a:effectLst>
                <a:latin typeface="Palatino" pitchFamily="-128" charset="0"/>
                <a:ea typeface="ＭＳ Ｐゴシック" pitchFamily="-128" charset="-128"/>
              </a:rPr>
              <a:t>a “quality” focus</a:t>
            </a:r>
          </a:p>
        </p:txBody>
      </p:sp>
      <p:sp>
        <p:nvSpPr>
          <p:cNvPr id="12" name="Rectangle 9">
            <a:extLst>
              <a:ext uri="{FF2B5EF4-FFF2-40B4-BE49-F238E27FC236}">
                <a16:creationId xmlns:a16="http://schemas.microsoft.com/office/drawing/2014/main" id="{38FB78CB-C7E7-4532-BA92-075F44297A04}"/>
              </a:ext>
            </a:extLst>
          </p:cNvPr>
          <p:cNvSpPr>
            <a:spLocks noChangeArrowheads="1"/>
          </p:cNvSpPr>
          <p:nvPr/>
        </p:nvSpPr>
        <p:spPr bwMode="auto">
          <a:xfrm>
            <a:off x="3466007" y="5358730"/>
            <a:ext cx="1992532"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process model</a:t>
            </a:r>
          </a:p>
        </p:txBody>
      </p:sp>
      <p:sp>
        <p:nvSpPr>
          <p:cNvPr id="13" name="Rectangle 10">
            <a:extLst>
              <a:ext uri="{FF2B5EF4-FFF2-40B4-BE49-F238E27FC236}">
                <a16:creationId xmlns:a16="http://schemas.microsoft.com/office/drawing/2014/main" id="{D97DCB35-47D1-41EE-93B4-A02574F6DAF4}"/>
              </a:ext>
            </a:extLst>
          </p:cNvPr>
          <p:cNvSpPr>
            <a:spLocks noChangeArrowheads="1"/>
          </p:cNvSpPr>
          <p:nvPr/>
        </p:nvSpPr>
        <p:spPr bwMode="auto">
          <a:xfrm>
            <a:off x="3821608" y="4758655"/>
            <a:ext cx="1251945"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methods</a:t>
            </a:r>
          </a:p>
        </p:txBody>
      </p:sp>
      <p:sp>
        <p:nvSpPr>
          <p:cNvPr id="14" name="Rectangle 11">
            <a:extLst>
              <a:ext uri="{FF2B5EF4-FFF2-40B4-BE49-F238E27FC236}">
                <a16:creationId xmlns:a16="http://schemas.microsoft.com/office/drawing/2014/main" id="{02D4EE06-5AF5-4318-BE7C-4E5499523A35}"/>
              </a:ext>
            </a:extLst>
          </p:cNvPr>
          <p:cNvSpPr>
            <a:spLocks noChangeArrowheads="1"/>
          </p:cNvSpPr>
          <p:nvPr/>
        </p:nvSpPr>
        <p:spPr bwMode="auto">
          <a:xfrm>
            <a:off x="4126407" y="4158580"/>
            <a:ext cx="795088"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tools</a:t>
            </a:r>
          </a:p>
        </p:txBody>
      </p:sp>
    </p:spTree>
    <p:extLst>
      <p:ext uri="{BB962C8B-B14F-4D97-AF65-F5344CB8AC3E}">
        <p14:creationId xmlns:p14="http://schemas.microsoft.com/office/powerpoint/2010/main" val="171348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4EE9B-4B22-4D9D-95F2-CAEA65667548}"/>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itle 4">
            <a:extLst>
              <a:ext uri="{FF2B5EF4-FFF2-40B4-BE49-F238E27FC236}">
                <a16:creationId xmlns:a16="http://schemas.microsoft.com/office/drawing/2014/main" id="{65F9897E-4DE5-4258-B3FD-2BB8BE4A3DCA}"/>
              </a:ext>
            </a:extLst>
          </p:cNvPr>
          <p:cNvSpPr>
            <a:spLocks noGrp="1"/>
          </p:cNvSpPr>
          <p:nvPr>
            <p:ph type="title" idx="4294967295"/>
          </p:nvPr>
        </p:nvSpPr>
        <p:spPr>
          <a:xfrm>
            <a:off x="162560" y="1645920"/>
            <a:ext cx="4632960" cy="3282919"/>
          </a:xfrm>
        </p:spPr>
        <p:txBody>
          <a:bodyPr>
            <a:normAutofit/>
          </a:bodyPr>
          <a:lstStyle/>
          <a:p>
            <a:r>
              <a:rPr lang="en-US" sz="3600" dirty="0"/>
              <a:t>Software Engineering encompasses the entire software development life cycle</a:t>
            </a:r>
          </a:p>
        </p:txBody>
      </p:sp>
      <p:graphicFrame>
        <p:nvGraphicFramePr>
          <p:cNvPr id="6" name="Diagram 5">
            <a:extLst>
              <a:ext uri="{FF2B5EF4-FFF2-40B4-BE49-F238E27FC236}">
                <a16:creationId xmlns:a16="http://schemas.microsoft.com/office/drawing/2014/main" id="{3C58AE1F-7F31-4E49-8071-F3E4503FBC8E}"/>
              </a:ext>
            </a:extLst>
          </p:cNvPr>
          <p:cNvGraphicFramePr/>
          <p:nvPr>
            <p:extLst>
              <p:ext uri="{D42A27DB-BD31-4B8C-83A1-F6EECF244321}">
                <p14:modId xmlns:p14="http://schemas.microsoft.com/office/powerpoint/2010/main" val="484519842"/>
              </p:ext>
            </p:extLst>
          </p:nvPr>
        </p:nvGraphicFramePr>
        <p:xfrm>
          <a:off x="4561840" y="833120"/>
          <a:ext cx="7630160" cy="519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7150E169-B8BD-4052-A80E-E38069179F86}"/>
              </a:ext>
            </a:extLst>
          </p:cNvPr>
          <p:cNvCxnSpPr/>
          <p:nvPr/>
        </p:nvCxnSpPr>
        <p:spPr>
          <a:xfrm>
            <a:off x="4937760" y="385011"/>
            <a:ext cx="0" cy="60831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219210-064D-4723-B315-AF5F6E373DCD}"/>
              </a:ext>
            </a:extLst>
          </p:cNvPr>
          <p:cNvSpPr>
            <a:spLocks noGrp="1"/>
          </p:cNvSpPr>
          <p:nvPr>
            <p:ph type="title"/>
          </p:nvPr>
        </p:nvSpPr>
        <p:spPr/>
        <p:txBody>
          <a:bodyPr/>
          <a:lstStyle/>
          <a:p>
            <a:r>
              <a:rPr lang="en-US" dirty="0"/>
              <a:t>But this raises many questions</a:t>
            </a:r>
          </a:p>
        </p:txBody>
      </p:sp>
      <p:sp>
        <p:nvSpPr>
          <p:cNvPr id="4" name="Content Placeholder 3">
            <a:extLst>
              <a:ext uri="{FF2B5EF4-FFF2-40B4-BE49-F238E27FC236}">
                <a16:creationId xmlns:a16="http://schemas.microsoft.com/office/drawing/2014/main" id="{36F72267-A1BB-4BD1-A54B-EAFF10E7506A}"/>
              </a:ext>
            </a:extLst>
          </p:cNvPr>
          <p:cNvSpPr>
            <a:spLocks noGrp="1"/>
          </p:cNvSpPr>
          <p:nvPr>
            <p:ph idx="1"/>
          </p:nvPr>
        </p:nvSpPr>
        <p:spPr/>
        <p:txBody>
          <a:bodyPr/>
          <a:lstStyle/>
          <a:p>
            <a:r>
              <a:rPr lang="en-US" dirty="0"/>
              <a:t>How {</a:t>
            </a:r>
            <a:r>
              <a:rPr lang="en-US" b="1" dirty="0"/>
              <a:t>big</a:t>
            </a:r>
            <a:r>
              <a:rPr lang="en-US" dirty="0"/>
              <a:t>} is each cycle? When do you repeat it?</a:t>
            </a:r>
          </a:p>
          <a:p>
            <a:pPr lvl="1"/>
            <a:r>
              <a:rPr lang="en-US" dirty="0"/>
              <a:t>In terms of code to be written?</a:t>
            </a:r>
          </a:p>
          <a:p>
            <a:pPr lvl="1"/>
            <a:r>
              <a:rPr lang="en-US" dirty="0"/>
              <a:t>In terms of time?</a:t>
            </a:r>
          </a:p>
          <a:p>
            <a:pPr lvl="1"/>
            <a:r>
              <a:rPr lang="en-US" dirty="0"/>
              <a:t>In terms of person-power?</a:t>
            </a:r>
          </a:p>
          <a:p>
            <a:r>
              <a:rPr lang="en-US" dirty="0"/>
              <a:t>Can you have multiple cycles going at once?</a:t>
            </a:r>
          </a:p>
          <a:p>
            <a:r>
              <a:rPr lang="en-US" dirty="0"/>
              <a:t>What artifacts need to be produced at the end of each stage?</a:t>
            </a:r>
          </a:p>
          <a:p>
            <a:pPr lvl="1"/>
            <a:r>
              <a:rPr lang="en-US" dirty="0"/>
              <a:t>Need to prepare for the next time through the cycle.</a:t>
            </a:r>
          </a:p>
          <a:p>
            <a:pPr lvl="1"/>
            <a:r>
              <a:rPr lang="en-US" dirty="0"/>
              <a:t>Need to document what was done, so that others can build on your work.</a:t>
            </a:r>
          </a:p>
          <a:p>
            <a:endParaRPr lang="en-US" dirty="0"/>
          </a:p>
        </p:txBody>
      </p:sp>
      <p:sp>
        <p:nvSpPr>
          <p:cNvPr id="2" name="Slide Number Placeholder 1">
            <a:extLst>
              <a:ext uri="{FF2B5EF4-FFF2-40B4-BE49-F238E27FC236}">
                <a16:creationId xmlns:a16="http://schemas.microsoft.com/office/drawing/2014/main" id="{C836D586-F332-4DBB-BC0A-251ECC8028E0}"/>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4805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CA2F-B830-4EF9-AABF-DC522F2572EF}"/>
              </a:ext>
            </a:extLst>
          </p:cNvPr>
          <p:cNvSpPr>
            <a:spLocks noGrp="1"/>
          </p:cNvSpPr>
          <p:nvPr>
            <p:ph type="title"/>
          </p:nvPr>
        </p:nvSpPr>
        <p:spPr/>
        <p:txBody>
          <a:bodyPr/>
          <a:lstStyle/>
          <a:p>
            <a:r>
              <a:rPr lang="en-US" dirty="0"/>
              <a:t>The answers depend on many factors</a:t>
            </a:r>
          </a:p>
        </p:txBody>
      </p:sp>
      <p:sp>
        <p:nvSpPr>
          <p:cNvPr id="3" name="Text Placeholder 2">
            <a:extLst>
              <a:ext uri="{FF2B5EF4-FFF2-40B4-BE49-F238E27FC236}">
                <a16:creationId xmlns:a16="http://schemas.microsoft.com/office/drawing/2014/main" id="{1A2C1194-FA42-4E3A-A65B-A1165F11DFB1}"/>
              </a:ext>
            </a:extLst>
          </p:cNvPr>
          <p:cNvSpPr>
            <a:spLocks noGrp="1"/>
          </p:cNvSpPr>
          <p:nvPr>
            <p:ph idx="1"/>
          </p:nvPr>
        </p:nvSpPr>
        <p:spPr/>
        <p:txBody>
          <a:bodyPr>
            <a:normAutofit/>
          </a:bodyPr>
          <a:lstStyle/>
          <a:p>
            <a:r>
              <a:rPr lang="en-US" dirty="0"/>
              <a:t>Depends on things like:</a:t>
            </a:r>
          </a:p>
          <a:p>
            <a:pPr lvl="1"/>
            <a:r>
              <a:rPr lang="en-US" dirty="0"/>
              <a:t>the size of the team (i.e., </a:t>
            </a:r>
            <a:r>
              <a:rPr lang="en-US" b="1" dirty="0"/>
              <a:t>p</a:t>
            </a:r>
            <a:r>
              <a:rPr lang="en-US" dirty="0"/>
              <a:t>eople)</a:t>
            </a:r>
          </a:p>
          <a:p>
            <a:pPr lvl="1"/>
            <a:r>
              <a:rPr lang="en-US" dirty="0"/>
              <a:t>the size of the </a:t>
            </a:r>
            <a:r>
              <a:rPr lang="en-US" b="1" dirty="0"/>
              <a:t>p</a:t>
            </a:r>
            <a:r>
              <a:rPr lang="en-US" dirty="0"/>
              <a:t>roduct</a:t>
            </a:r>
          </a:p>
          <a:p>
            <a:pPr lvl="1"/>
            <a:r>
              <a:rPr lang="en-US" dirty="0"/>
              <a:t>The type of the project</a:t>
            </a:r>
          </a:p>
          <a:p>
            <a:pPr lvl="1"/>
            <a:r>
              <a:rPr lang="en-US" dirty="0"/>
              <a:t>the longevity of the product</a:t>
            </a:r>
          </a:p>
          <a:p>
            <a:r>
              <a:rPr lang="en-US" dirty="0"/>
              <a:t>There's no one "right" way; no universal </a:t>
            </a:r>
            <a:r>
              <a:rPr lang="en-US" b="1" dirty="0"/>
              <a:t>p</a:t>
            </a:r>
            <a:r>
              <a:rPr lang="en-US" dirty="0"/>
              <a:t>rocess or silver bullet; there are always tradeoffs.</a:t>
            </a:r>
          </a:p>
          <a:p>
            <a:r>
              <a:rPr lang="en-US" dirty="0"/>
              <a:t>But there are best practices, which we will expect you to follow.</a:t>
            </a:r>
          </a:p>
        </p:txBody>
      </p:sp>
      <p:sp>
        <p:nvSpPr>
          <p:cNvPr id="4" name="Slide Number Placeholder 3">
            <a:extLst>
              <a:ext uri="{FF2B5EF4-FFF2-40B4-BE49-F238E27FC236}">
                <a16:creationId xmlns:a16="http://schemas.microsoft.com/office/drawing/2014/main" id="{A249E72F-16DC-4F27-A68F-C6A31919E455}"/>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8</a:t>
            </a:fld>
            <a:endParaRPr lang="en-US"/>
          </a:p>
        </p:txBody>
      </p:sp>
    </p:spTree>
    <p:extLst>
      <p:ext uri="{BB962C8B-B14F-4D97-AF65-F5344CB8AC3E}">
        <p14:creationId xmlns:p14="http://schemas.microsoft.com/office/powerpoint/2010/main" val="190933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normAutofit/>
          </a:bodyPr>
          <a:lstStyle/>
          <a:p>
            <a:r>
              <a:rPr sz="3600" dirty="0"/>
              <a:t>Software Engineering is about People</a:t>
            </a:r>
          </a:p>
        </p:txBody>
      </p:sp>
      <p:sp>
        <p:nvSpPr>
          <p:cNvPr id="216" name="“Any fool can write code that a computer can understand. Good programmers write code that humans can understand”"/>
          <p:cNvSpPr txBox="1"/>
          <p:nvPr/>
        </p:nvSpPr>
        <p:spPr>
          <a:xfrm>
            <a:off x="336513" y="1959240"/>
            <a:ext cx="8088654" cy="2405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250" dirty="0"/>
              <a:t>“</a:t>
            </a:r>
            <a:r>
              <a:rPr sz="4250" dirty="0">
                <a:latin typeface="+mn-lt"/>
              </a:rPr>
              <a:t>Any fool can write code that a computer can understand. Good programmers write code that humans can understand</a:t>
            </a:r>
            <a:r>
              <a:rPr sz="425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2"/>
          <a:stretch>
            <a:fillRect/>
          </a:stretch>
        </p:blipFill>
        <p:spPr>
          <a:xfrm>
            <a:off x="8364837" y="1932221"/>
            <a:ext cx="3270776" cy="4361034"/>
          </a:xfrm>
          <a:prstGeom prst="rect">
            <a:avLst/>
          </a:prstGeom>
          <a:ln w="12700">
            <a:miter lim="400000"/>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1771</Words>
  <Application>Microsoft Office PowerPoint</Application>
  <PresentationFormat>Widescreen</PresentationFormat>
  <Paragraphs>200</Paragraphs>
  <Slides>23</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Helvetica Neue Medium</vt:lpstr>
      <vt:lpstr>Lato Extended</vt:lpstr>
      <vt:lpstr>Palatino</vt:lpstr>
      <vt:lpstr>Verdana</vt:lpstr>
      <vt:lpstr>Office Theme</vt:lpstr>
      <vt:lpstr>CS 4530: Fundamentals of Software Engineering Module 1.1 Course Introduction</vt:lpstr>
      <vt:lpstr>Instructors</vt:lpstr>
      <vt:lpstr>Teaching Assistants</vt:lpstr>
      <vt:lpstr>Learning Objectives for this Lesson</vt:lpstr>
      <vt:lpstr>What is software engineering?</vt:lpstr>
      <vt:lpstr>Software Engineering encompasses the entire software development life cycle</vt:lpstr>
      <vt:lpstr>But this raises many questions</vt:lpstr>
      <vt:lpstr>The answers depend on many factors</vt:lpstr>
      <vt:lpstr>Software Engineering is about People</vt:lpstr>
      <vt:lpstr>Learning Objectives for this course:</vt:lpstr>
      <vt:lpstr>Approach</vt:lpstr>
      <vt:lpstr>Course Mechanics</vt:lpstr>
      <vt:lpstr>Course Mechanics: In-Class Exercises and Tutorials</vt:lpstr>
      <vt:lpstr>Course Requirements</vt:lpstr>
      <vt:lpstr>Technology</vt:lpstr>
      <vt:lpstr>We will use Covey.Town as the running codebase for the course</vt:lpstr>
      <vt:lpstr>Covey.Town and you</vt:lpstr>
      <vt:lpstr>Grade Appeal Policy</vt:lpstr>
      <vt:lpstr>Late Policy</vt:lpstr>
      <vt:lpstr>Academic Integrity (1)</vt:lpstr>
      <vt:lpstr>Academic Integrity (2)</vt:lpstr>
      <vt:lpstr>Communication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69</cp:revision>
  <dcterms:created xsi:type="dcterms:W3CDTF">2021-01-07T15:19:22Z</dcterms:created>
  <dcterms:modified xsi:type="dcterms:W3CDTF">2024-01-02T20:49:58Z</dcterms:modified>
</cp:coreProperties>
</file>